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88" r:id="rId2"/>
    <p:sldId id="289" r:id="rId3"/>
    <p:sldId id="330" r:id="rId4"/>
    <p:sldId id="318" r:id="rId5"/>
    <p:sldId id="320" r:id="rId6"/>
    <p:sldId id="325" r:id="rId7"/>
    <p:sldId id="322" r:id="rId8"/>
    <p:sldId id="323" r:id="rId9"/>
    <p:sldId id="324" r:id="rId10"/>
    <p:sldId id="331" r:id="rId11"/>
    <p:sldId id="332" r:id="rId12"/>
    <p:sldId id="334" r:id="rId13"/>
    <p:sldId id="327" r:id="rId14"/>
    <p:sldId id="328" r:id="rId15"/>
    <p:sldId id="335" r:id="rId16"/>
    <p:sldId id="336" r:id="rId17"/>
    <p:sldId id="337" r:id="rId18"/>
    <p:sldId id="339" r:id="rId19"/>
    <p:sldId id="340" r:id="rId20"/>
    <p:sldId id="341" r:id="rId21"/>
    <p:sldId id="338" r:id="rId22"/>
    <p:sldId id="342" r:id="rId23"/>
    <p:sldId id="343" r:id="rId24"/>
    <p:sldId id="333" r:id="rId25"/>
    <p:sldId id="346" r:id="rId26"/>
    <p:sldId id="344" r:id="rId27"/>
    <p:sldId id="345" r:id="rId28"/>
    <p:sldId id="349" r:id="rId29"/>
    <p:sldId id="355" r:id="rId30"/>
    <p:sldId id="351" r:id="rId31"/>
    <p:sldId id="352" r:id="rId32"/>
    <p:sldId id="354" r:id="rId33"/>
    <p:sldId id="353" r:id="rId34"/>
    <p:sldId id="31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343"/>
    <a:srgbClr val="FF2929"/>
    <a:srgbClr val="F20000"/>
    <a:srgbClr val="385723"/>
    <a:srgbClr val="FFE79B"/>
    <a:srgbClr val="568636"/>
    <a:srgbClr val="456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9644" autoAdjust="0"/>
  </p:normalViewPr>
  <p:slideViewPr>
    <p:cSldViewPr snapToGrid="0">
      <p:cViewPr varScale="1">
        <p:scale>
          <a:sx n="104" d="100"/>
          <a:sy n="104" d="100"/>
        </p:scale>
        <p:origin x="144" y="19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17668-3CEF-4F1D-8284-D0A8F445D34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19AB7-AA8A-44EE-A564-2A9113FE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24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716-E2C8-46A1-B3C6-73B4C24950BF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84FC-3AA8-4AA0-B6C6-C1CD8010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49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716-E2C8-46A1-B3C6-73B4C24950BF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84FC-3AA8-4AA0-B6C6-C1CD8010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716-E2C8-46A1-B3C6-73B4C24950BF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84FC-3AA8-4AA0-B6C6-C1CD8010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9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281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716-E2C8-46A1-B3C6-73B4C24950BF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84FC-3AA8-4AA0-B6C6-C1CD8010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4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716-E2C8-46A1-B3C6-73B4C24950BF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84FC-3AA8-4AA0-B6C6-C1CD8010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716-E2C8-46A1-B3C6-73B4C24950BF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84FC-3AA8-4AA0-B6C6-C1CD8010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4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716-E2C8-46A1-B3C6-73B4C24950BF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84FC-3AA8-4AA0-B6C6-C1CD8010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76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716-E2C8-46A1-B3C6-73B4C24950BF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84FC-3AA8-4AA0-B6C6-C1CD8010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5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716-E2C8-46A1-B3C6-73B4C24950BF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84FC-3AA8-4AA0-B6C6-C1CD8010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5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716-E2C8-46A1-B3C6-73B4C24950BF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84FC-3AA8-4AA0-B6C6-C1CD8010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716-E2C8-46A1-B3C6-73B4C24950BF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84FC-3AA8-4AA0-B6C6-C1CD8010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0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BB716-E2C8-46A1-B3C6-73B4C24950BF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E84FC-3AA8-4AA0-B6C6-C1CD8010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7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4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43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30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36.png"/><Relationship Id="rId4" Type="http://schemas.openxmlformats.org/officeDocument/2006/relationships/image" Target="../media/image440.png"/><Relationship Id="rId9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7" Type="http://schemas.openxmlformats.org/officeDocument/2006/relationships/image" Target="../media/image2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0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342.png"/><Relationship Id="rId9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9.png"/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0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61.png"/><Relationship Id="rId7" Type="http://schemas.openxmlformats.org/officeDocument/2006/relationships/image" Target="../media/image73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20.emf"/><Relationship Id="rId9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7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0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17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0.png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4.bin"/><Relationship Id="rId39" Type="http://schemas.openxmlformats.org/officeDocument/2006/relationships/image" Target="../media/image5.wmf"/><Relationship Id="rId21" Type="http://schemas.openxmlformats.org/officeDocument/2006/relationships/oleObject" Target="../embeddings/oleObject16.bin"/><Relationship Id="rId34" Type="http://schemas.openxmlformats.org/officeDocument/2006/relationships/oleObject" Target="../embeddings/oleObject23.bin"/><Relationship Id="rId42" Type="http://schemas.openxmlformats.org/officeDocument/2006/relationships/image" Target="../media/image7.wmf"/><Relationship Id="rId7" Type="http://schemas.openxmlformats.org/officeDocument/2006/relationships/oleObject" Target="../embeddings/oleObject8.bin"/><Relationship Id="rId2" Type="http://schemas.openxmlformats.org/officeDocument/2006/relationships/image" Target="../media/image2.emf"/><Relationship Id="rId16" Type="http://schemas.openxmlformats.org/officeDocument/2006/relationships/oleObject" Target="../embeddings/oleObject12.bin"/><Relationship Id="rId20" Type="http://schemas.openxmlformats.org/officeDocument/2006/relationships/image" Target="../media/image10.png"/><Relationship Id="rId29" Type="http://schemas.openxmlformats.org/officeDocument/2006/relationships/oleObject" Target="../embeddings/oleObject41.bin"/><Relationship Id="rId41" Type="http://schemas.openxmlformats.org/officeDocument/2006/relationships/oleObject" Target="../embeddings/oleObject250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11" Type="http://schemas.openxmlformats.org/officeDocument/2006/relationships/image" Target="../media/image9.png"/><Relationship Id="rId24" Type="http://schemas.openxmlformats.org/officeDocument/2006/relationships/oleObject" Target="../embeddings/oleObject19.bin"/><Relationship Id="rId32" Type="http://schemas.openxmlformats.org/officeDocument/2006/relationships/oleObject" Target="../embeddings/oleObject42.bin"/><Relationship Id="rId37" Type="http://schemas.openxmlformats.org/officeDocument/2006/relationships/oleObject" Target="../embeddings/oleObject24.bin"/><Relationship Id="rId40" Type="http://schemas.openxmlformats.org/officeDocument/2006/relationships/oleObject" Target="../embeddings/oleObject25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8.bin"/><Relationship Id="rId28" Type="http://schemas.openxmlformats.org/officeDocument/2006/relationships/oleObject" Target="../embeddings/oleObject21.bin"/><Relationship Id="rId36" Type="http://schemas.openxmlformats.org/officeDocument/2006/relationships/image" Target="../media/image4.wmf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15.bin"/><Relationship Id="rId31" Type="http://schemas.openxmlformats.org/officeDocument/2006/relationships/oleObject" Target="../embeddings/oleObject22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7.wmf"/><Relationship Id="rId22" Type="http://schemas.openxmlformats.org/officeDocument/2006/relationships/oleObject" Target="../embeddings/oleObject17.bin"/><Relationship Id="rId27" Type="http://schemas.openxmlformats.org/officeDocument/2006/relationships/image" Target="../media/image13.png"/><Relationship Id="rId30" Type="http://schemas.openxmlformats.org/officeDocument/2006/relationships/image" Target="../media/image6.wmf"/><Relationship Id="rId35" Type="http://schemas.openxmlformats.org/officeDocument/2006/relationships/oleObject" Target="../embeddings/oleObject43.bin"/><Relationship Id="rId43" Type="http://schemas.openxmlformats.org/officeDocument/2006/relationships/image" Target="../media/image17.png"/><Relationship Id="rId8" Type="http://schemas.openxmlformats.org/officeDocument/2006/relationships/image" Target="../media/image5.wmf"/><Relationship Id="rId3" Type="http://schemas.openxmlformats.org/officeDocument/2006/relationships/oleObject" Target="../embeddings/oleObject6.bin"/><Relationship Id="rId12" Type="http://schemas.openxmlformats.org/officeDocument/2006/relationships/image" Target="../media/image8.png"/><Relationship Id="rId17" Type="http://schemas.openxmlformats.org/officeDocument/2006/relationships/oleObject" Target="../embeddings/oleObject13.bin"/><Relationship Id="rId25" Type="http://schemas.openxmlformats.org/officeDocument/2006/relationships/oleObject" Target="../embeddings/oleObject20.bin"/><Relationship Id="rId33" Type="http://schemas.openxmlformats.org/officeDocument/2006/relationships/image" Target="../media/image3.wmf"/><Relationship Id="rId38" Type="http://schemas.openxmlformats.org/officeDocument/2006/relationships/oleObject" Target="../embeddings/oleObject44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Kết quả hình ảnh cho logo sở giáo dục hà nộ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484" y="442340"/>
            <a:ext cx="2806065" cy="280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" name="TextBox 6"/>
          <p:cNvSpPr txBox="1"/>
          <p:nvPr/>
        </p:nvSpPr>
        <p:spPr>
          <a:xfrm>
            <a:off x="270002" y="3230106"/>
            <a:ext cx="11636248" cy="184665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800" b="1" dirty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CHƯƠNG TRÌNH DẠY HỌC TRÊN TRUYỀN HÌNH</a:t>
            </a:r>
          </a:p>
          <a:p>
            <a:pPr algn="ctr">
              <a:lnSpc>
                <a:spcPct val="150000"/>
              </a:lnSpc>
            </a:pPr>
            <a:r>
              <a:rPr lang="en-US" sz="3800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MÔN TOÁN 9</a:t>
            </a:r>
          </a:p>
        </p:txBody>
      </p:sp>
    </p:spTree>
    <p:extLst>
      <p:ext uri="{BB962C8B-B14F-4D97-AF65-F5344CB8AC3E}">
        <p14:creationId xmlns:p14="http://schemas.microsoft.com/office/powerpoint/2010/main" val="2488764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3731" y="2289267"/>
            <a:ext cx="6142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LUYỆN TẬP</a:t>
            </a:r>
          </a:p>
        </p:txBody>
      </p:sp>
    </p:spTree>
    <p:extLst>
      <p:ext uri="{BB962C8B-B14F-4D97-AF65-F5344CB8AC3E}">
        <p14:creationId xmlns:p14="http://schemas.microsoft.com/office/powerpoint/2010/main" val="402128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5696" y="991121"/>
            <a:ext cx="6142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90 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tr.104):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85697" y="1889840"/>
            <a:ext cx="6142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cm.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85696" y="2517728"/>
            <a:ext cx="88077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85696" y="4022285"/>
            <a:ext cx="8512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89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7815263" y="2630488"/>
            <a:ext cx="3035300" cy="3101975"/>
            <a:chOff x="7815263" y="2630488"/>
            <a:chExt cx="3035300" cy="3101975"/>
          </a:xfrm>
        </p:grpSpPr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8015288" y="2901950"/>
              <a:ext cx="0" cy="2528888"/>
            </a:xfrm>
            <a:prstGeom prst="line">
              <a:avLst/>
            </a:prstGeom>
            <a:no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8015288" y="2901950"/>
              <a:ext cx="2524125" cy="0"/>
            </a:xfrm>
            <a:prstGeom prst="line">
              <a:avLst/>
            </a:prstGeom>
            <a:no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10539413" y="2901950"/>
              <a:ext cx="0" cy="2528888"/>
            </a:xfrm>
            <a:prstGeom prst="line">
              <a:avLst/>
            </a:prstGeom>
            <a:no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>
              <a:off x="8015288" y="5430838"/>
              <a:ext cx="2524125" cy="0"/>
            </a:xfrm>
            <a:prstGeom prst="line">
              <a:avLst/>
            </a:prstGeom>
            <a:no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7815263" y="5407025"/>
              <a:ext cx="255588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10596563" y="5418138"/>
              <a:ext cx="24447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10606088" y="2708275"/>
              <a:ext cx="24447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B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7815263" y="2630488"/>
              <a:ext cx="255588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0422065" y="5302526"/>
              <a:ext cx="114237" cy="12223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014727" y="2903124"/>
              <a:ext cx="114237" cy="12223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019648" y="5305457"/>
              <a:ext cx="114237" cy="12223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0422065" y="2906459"/>
              <a:ext cx="114237" cy="12223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4"/>
          <p:cNvGrpSpPr>
            <a:grpSpLocks/>
          </p:cNvGrpSpPr>
          <p:nvPr/>
        </p:nvGrpSpPr>
        <p:grpSpPr bwMode="auto">
          <a:xfrm>
            <a:off x="10520363" y="5411788"/>
            <a:ext cx="38100" cy="38100"/>
            <a:chOff x="6627" y="3409"/>
            <a:chExt cx="24" cy="24"/>
          </a:xfrm>
        </p:grpSpPr>
        <p:sp>
          <p:nvSpPr>
            <p:cNvPr id="36" name="Oval 22"/>
            <p:cNvSpPr>
              <a:spLocks noChangeArrowheads="1"/>
            </p:cNvSpPr>
            <p:nvPr/>
          </p:nvSpPr>
          <p:spPr bwMode="auto">
            <a:xfrm>
              <a:off x="6627" y="3409"/>
              <a:ext cx="24" cy="2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23"/>
            <p:cNvSpPr>
              <a:spLocks noChangeArrowheads="1"/>
            </p:cNvSpPr>
            <p:nvPr/>
          </p:nvSpPr>
          <p:spPr bwMode="auto">
            <a:xfrm>
              <a:off x="6627" y="3409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27"/>
          <p:cNvGrpSpPr>
            <a:grpSpLocks/>
          </p:cNvGrpSpPr>
          <p:nvPr/>
        </p:nvGrpSpPr>
        <p:grpSpPr bwMode="auto">
          <a:xfrm>
            <a:off x="7996238" y="5411788"/>
            <a:ext cx="38100" cy="38100"/>
            <a:chOff x="5037" y="3409"/>
            <a:chExt cx="24" cy="24"/>
          </a:xfrm>
        </p:grpSpPr>
        <p:sp>
          <p:nvSpPr>
            <p:cNvPr id="34" name="Oval 25"/>
            <p:cNvSpPr>
              <a:spLocks noChangeArrowheads="1"/>
            </p:cNvSpPr>
            <p:nvPr/>
          </p:nvSpPr>
          <p:spPr bwMode="auto">
            <a:xfrm>
              <a:off x="5037" y="3409"/>
              <a:ext cx="24" cy="2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26"/>
            <p:cNvSpPr>
              <a:spLocks noChangeArrowheads="1"/>
            </p:cNvSpPr>
            <p:nvPr/>
          </p:nvSpPr>
          <p:spPr bwMode="auto">
            <a:xfrm>
              <a:off x="5037" y="3409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30"/>
          <p:cNvGrpSpPr>
            <a:grpSpLocks/>
          </p:cNvGrpSpPr>
          <p:nvPr/>
        </p:nvGrpSpPr>
        <p:grpSpPr bwMode="auto">
          <a:xfrm>
            <a:off x="10520363" y="2882900"/>
            <a:ext cx="38100" cy="38100"/>
            <a:chOff x="6627" y="1816"/>
            <a:chExt cx="24" cy="24"/>
          </a:xfrm>
        </p:grpSpPr>
        <p:sp>
          <p:nvSpPr>
            <p:cNvPr id="32" name="Oval 28"/>
            <p:cNvSpPr>
              <a:spLocks noChangeArrowheads="1"/>
            </p:cNvSpPr>
            <p:nvPr/>
          </p:nvSpPr>
          <p:spPr bwMode="auto">
            <a:xfrm>
              <a:off x="6627" y="1816"/>
              <a:ext cx="24" cy="2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auto">
            <a:xfrm>
              <a:off x="6627" y="1816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7996238" y="2882900"/>
            <a:ext cx="38100" cy="38100"/>
            <a:chOff x="5037" y="1816"/>
            <a:chExt cx="24" cy="24"/>
          </a:xfrm>
        </p:grpSpPr>
        <p:sp>
          <p:nvSpPr>
            <p:cNvPr id="30" name="Oval 31"/>
            <p:cNvSpPr>
              <a:spLocks noChangeArrowheads="1"/>
            </p:cNvSpPr>
            <p:nvPr/>
          </p:nvSpPr>
          <p:spPr bwMode="auto">
            <a:xfrm>
              <a:off x="5037" y="1816"/>
              <a:ext cx="24" cy="2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5037" y="1816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797561" y="374984"/>
            <a:ext cx="6142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90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(sgk-tr.104):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97561" y="1002872"/>
            <a:ext cx="6142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cm.</a:t>
            </a:r>
          </a:p>
        </p:txBody>
      </p:sp>
      <p:cxnSp>
        <p:nvCxnSpPr>
          <p:cNvPr id="79" name="Straight Connector 78"/>
          <p:cNvCxnSpPr/>
          <p:nvPr/>
        </p:nvCxnSpPr>
        <p:spPr>
          <a:xfrm flipV="1">
            <a:off x="9229863" y="2765425"/>
            <a:ext cx="204978" cy="2349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9286632" y="5312918"/>
            <a:ext cx="204978" cy="2349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10433813" y="4043426"/>
            <a:ext cx="204978" cy="2349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7919435" y="4003802"/>
            <a:ext cx="204978" cy="2349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8662027" y="253261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cm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97561" y="1498640"/>
            <a:ext cx="7099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805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15263" y="2630488"/>
            <a:ext cx="3035300" cy="3101975"/>
            <a:chOff x="7815263" y="2630488"/>
            <a:chExt cx="3035300" cy="3101975"/>
          </a:xfrm>
        </p:grpSpPr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8015288" y="2901950"/>
              <a:ext cx="0" cy="2528888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8015288" y="2901950"/>
              <a:ext cx="2524125" cy="0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10539413" y="2901950"/>
              <a:ext cx="0" cy="2528888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>
              <a:off x="8015288" y="5430838"/>
              <a:ext cx="2524125" cy="0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7815263" y="5407025"/>
              <a:ext cx="255588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10596563" y="5418138"/>
              <a:ext cx="24447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10606088" y="2708275"/>
              <a:ext cx="24447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B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7815263" y="2630488"/>
              <a:ext cx="255588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0422065" y="5302526"/>
              <a:ext cx="114237" cy="122238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014727" y="2903124"/>
              <a:ext cx="114237" cy="122238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019648" y="5305457"/>
              <a:ext cx="114237" cy="122238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0422065" y="2906459"/>
              <a:ext cx="114237" cy="122238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7" name="Straight Connector 56"/>
          <p:cNvCxnSpPr>
            <a:stCxn id="12" idx="0"/>
            <a:endCxn id="37" idx="5"/>
          </p:cNvCxnSpPr>
          <p:nvPr/>
        </p:nvCxnSpPr>
        <p:spPr>
          <a:xfrm>
            <a:off x="8015288" y="2901950"/>
            <a:ext cx="2537595" cy="2542358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3" idx="6"/>
            <a:endCxn id="11" idx="1"/>
          </p:cNvCxnSpPr>
          <p:nvPr/>
        </p:nvCxnSpPr>
        <p:spPr>
          <a:xfrm flipH="1">
            <a:off x="8015289" y="2901950"/>
            <a:ext cx="2543174" cy="2528888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7396163" y="2286000"/>
            <a:ext cx="3771900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8015288" y="2203450"/>
            <a:ext cx="3221038" cy="3227388"/>
          </a:xfrm>
          <a:custGeom>
            <a:avLst/>
            <a:gdLst>
              <a:gd name="T0" fmla="*/ 0 w 2029"/>
              <a:gd name="T1" fmla="*/ 440 h 2033"/>
              <a:gd name="T2" fmla="*/ 1590 w 2029"/>
              <a:gd name="T3" fmla="*/ 440 h 2033"/>
              <a:gd name="T4" fmla="*/ 1590 w 2029"/>
              <a:gd name="T5" fmla="*/ 2033 h 2033"/>
              <a:gd name="T6" fmla="*/ 1590 w 2029"/>
              <a:gd name="T7" fmla="*/ 2033 h 2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9" h="2033">
                <a:moveTo>
                  <a:pt x="0" y="440"/>
                </a:moveTo>
                <a:cubicBezTo>
                  <a:pt x="439" y="0"/>
                  <a:pt x="1151" y="0"/>
                  <a:pt x="1590" y="440"/>
                </a:cubicBezTo>
                <a:cubicBezTo>
                  <a:pt x="2029" y="880"/>
                  <a:pt x="2029" y="1593"/>
                  <a:pt x="1590" y="2033"/>
                </a:cubicBezTo>
                <a:cubicBezTo>
                  <a:pt x="1590" y="2033"/>
                  <a:pt x="1590" y="2033"/>
                  <a:pt x="1590" y="2033"/>
                </a:cubicBezTo>
              </a:path>
            </a:pathLst>
          </a:cu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7318376" y="2901950"/>
            <a:ext cx="3221038" cy="3227388"/>
          </a:xfrm>
          <a:custGeom>
            <a:avLst/>
            <a:gdLst>
              <a:gd name="T0" fmla="*/ 2029 w 2029"/>
              <a:gd name="T1" fmla="*/ 1593 h 2033"/>
              <a:gd name="T2" fmla="*/ 439 w 2029"/>
              <a:gd name="T3" fmla="*/ 1593 h 2033"/>
              <a:gd name="T4" fmla="*/ 439 w 2029"/>
              <a:gd name="T5" fmla="*/ 0 h 2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9" h="2033">
                <a:moveTo>
                  <a:pt x="2029" y="1593"/>
                </a:moveTo>
                <a:cubicBezTo>
                  <a:pt x="1590" y="2033"/>
                  <a:pt x="878" y="2033"/>
                  <a:pt x="439" y="1593"/>
                </a:cubicBezTo>
                <a:cubicBezTo>
                  <a:pt x="0" y="1153"/>
                  <a:pt x="0" y="440"/>
                  <a:pt x="439" y="0"/>
                </a:cubicBezTo>
              </a:path>
            </a:pathLst>
          </a:cu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8012377" y="2900603"/>
            <a:ext cx="1262063" cy="1265238"/>
          </a:xfrm>
          <a:prstGeom prst="line">
            <a:avLst/>
          </a:prstGeom>
          <a:noFill/>
          <a:ln w="28575" cap="flat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9367838" y="4022027"/>
            <a:ext cx="1795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O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grpSp>
        <p:nvGrpSpPr>
          <p:cNvPr id="23" name="Group 24"/>
          <p:cNvGrpSpPr>
            <a:grpSpLocks/>
          </p:cNvGrpSpPr>
          <p:nvPr/>
        </p:nvGrpSpPr>
        <p:grpSpPr bwMode="auto">
          <a:xfrm>
            <a:off x="10520363" y="5411788"/>
            <a:ext cx="38100" cy="38100"/>
            <a:chOff x="6627" y="3409"/>
            <a:chExt cx="24" cy="24"/>
          </a:xfrm>
        </p:grpSpPr>
        <p:sp>
          <p:nvSpPr>
            <p:cNvPr id="36" name="Oval 22"/>
            <p:cNvSpPr>
              <a:spLocks noChangeArrowheads="1"/>
            </p:cNvSpPr>
            <p:nvPr/>
          </p:nvSpPr>
          <p:spPr bwMode="auto">
            <a:xfrm>
              <a:off x="6627" y="3409"/>
              <a:ext cx="24" cy="2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23"/>
            <p:cNvSpPr>
              <a:spLocks noChangeArrowheads="1"/>
            </p:cNvSpPr>
            <p:nvPr/>
          </p:nvSpPr>
          <p:spPr bwMode="auto">
            <a:xfrm>
              <a:off x="6627" y="3409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27"/>
          <p:cNvGrpSpPr>
            <a:grpSpLocks/>
          </p:cNvGrpSpPr>
          <p:nvPr/>
        </p:nvGrpSpPr>
        <p:grpSpPr bwMode="auto">
          <a:xfrm>
            <a:off x="7996238" y="5411788"/>
            <a:ext cx="38100" cy="38100"/>
            <a:chOff x="5037" y="3409"/>
            <a:chExt cx="24" cy="24"/>
          </a:xfrm>
        </p:grpSpPr>
        <p:sp>
          <p:nvSpPr>
            <p:cNvPr id="34" name="Oval 25"/>
            <p:cNvSpPr>
              <a:spLocks noChangeArrowheads="1"/>
            </p:cNvSpPr>
            <p:nvPr/>
          </p:nvSpPr>
          <p:spPr bwMode="auto">
            <a:xfrm>
              <a:off x="5037" y="3409"/>
              <a:ext cx="24" cy="2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26"/>
            <p:cNvSpPr>
              <a:spLocks noChangeArrowheads="1"/>
            </p:cNvSpPr>
            <p:nvPr/>
          </p:nvSpPr>
          <p:spPr bwMode="auto">
            <a:xfrm>
              <a:off x="5037" y="3409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30"/>
          <p:cNvGrpSpPr>
            <a:grpSpLocks/>
          </p:cNvGrpSpPr>
          <p:nvPr/>
        </p:nvGrpSpPr>
        <p:grpSpPr bwMode="auto">
          <a:xfrm>
            <a:off x="10520363" y="2882900"/>
            <a:ext cx="38100" cy="38100"/>
            <a:chOff x="6627" y="1816"/>
            <a:chExt cx="24" cy="24"/>
          </a:xfrm>
        </p:grpSpPr>
        <p:sp>
          <p:nvSpPr>
            <p:cNvPr id="32" name="Oval 28"/>
            <p:cNvSpPr>
              <a:spLocks noChangeArrowheads="1"/>
            </p:cNvSpPr>
            <p:nvPr/>
          </p:nvSpPr>
          <p:spPr bwMode="auto">
            <a:xfrm>
              <a:off x="6627" y="1816"/>
              <a:ext cx="24" cy="2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auto">
            <a:xfrm>
              <a:off x="6627" y="1816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7996238" y="2882900"/>
            <a:ext cx="38100" cy="38100"/>
            <a:chOff x="5037" y="1816"/>
            <a:chExt cx="24" cy="24"/>
          </a:xfrm>
        </p:grpSpPr>
        <p:sp>
          <p:nvSpPr>
            <p:cNvPr id="30" name="Oval 31"/>
            <p:cNvSpPr>
              <a:spLocks noChangeArrowheads="1"/>
            </p:cNvSpPr>
            <p:nvPr/>
          </p:nvSpPr>
          <p:spPr bwMode="auto">
            <a:xfrm>
              <a:off x="5037" y="1816"/>
              <a:ext cx="24" cy="2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5037" y="1816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" name="Group 36"/>
          <p:cNvGrpSpPr>
            <a:grpSpLocks/>
          </p:cNvGrpSpPr>
          <p:nvPr/>
        </p:nvGrpSpPr>
        <p:grpSpPr bwMode="auto">
          <a:xfrm>
            <a:off x="9258301" y="4146550"/>
            <a:ext cx="38100" cy="38100"/>
            <a:chOff x="5832" y="2612"/>
            <a:chExt cx="24" cy="24"/>
          </a:xfrm>
        </p:grpSpPr>
        <p:sp>
          <p:nvSpPr>
            <p:cNvPr id="28" name="Oval 34"/>
            <p:cNvSpPr>
              <a:spLocks noChangeArrowheads="1"/>
            </p:cNvSpPr>
            <p:nvPr/>
          </p:nvSpPr>
          <p:spPr bwMode="auto">
            <a:xfrm>
              <a:off x="5832" y="2612"/>
              <a:ext cx="24" cy="2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35"/>
            <p:cNvSpPr>
              <a:spLocks noChangeArrowheads="1"/>
            </p:cNvSpPr>
            <p:nvPr/>
          </p:nvSpPr>
          <p:spPr bwMode="auto">
            <a:xfrm>
              <a:off x="5832" y="2612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682918" y="3356708"/>
                <a:ext cx="3978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𝑹</m:t>
                      </m:r>
                    </m:oMath>
                  </m:oMathPara>
                </a14:m>
                <a:endParaRPr lang="en-US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2918" y="3356708"/>
                <a:ext cx="397865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0"/>
          <p:cNvGrpSpPr>
            <a:grpSpLocks/>
          </p:cNvGrpSpPr>
          <p:nvPr/>
        </p:nvGrpSpPr>
        <p:grpSpPr bwMode="auto">
          <a:xfrm>
            <a:off x="9253506" y="4147312"/>
            <a:ext cx="60325" cy="60325"/>
            <a:chOff x="4235" y="1845"/>
            <a:chExt cx="38" cy="38"/>
          </a:xfrm>
        </p:grpSpPr>
        <p:sp>
          <p:nvSpPr>
            <p:cNvPr id="66" name="Oval 58"/>
            <p:cNvSpPr>
              <a:spLocks noChangeArrowheads="1"/>
            </p:cNvSpPr>
            <p:nvPr/>
          </p:nvSpPr>
          <p:spPr bwMode="auto">
            <a:xfrm>
              <a:off x="4235" y="1845"/>
              <a:ext cx="38" cy="3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59"/>
            <p:cNvSpPr>
              <a:spLocks noChangeArrowheads="1"/>
            </p:cNvSpPr>
            <p:nvPr/>
          </p:nvSpPr>
          <p:spPr bwMode="auto">
            <a:xfrm>
              <a:off x="4235" y="1845"/>
              <a:ext cx="38" cy="38"/>
            </a:xfrm>
            <a:prstGeom prst="ellips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1" name="Straight Connector 60"/>
          <p:cNvCxnSpPr/>
          <p:nvPr/>
        </p:nvCxnSpPr>
        <p:spPr>
          <a:xfrm flipV="1">
            <a:off x="9229863" y="2765425"/>
            <a:ext cx="204978" cy="2349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9286632" y="5312918"/>
            <a:ext cx="204978" cy="2349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10433813" y="4043426"/>
            <a:ext cx="204978" cy="2349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7919435" y="4003802"/>
            <a:ext cx="204978" cy="2349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8662027" y="253261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cm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35083" y="219193"/>
            <a:ext cx="61427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90 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(sgk-tr.104):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206451" y="84643"/>
            <a:ext cx="65452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43851" y="1438691"/>
            <a:ext cx="2615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</a:rPr>
              <a:t>Hướng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dẫn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giải</a:t>
            </a:r>
            <a:r>
              <a:rPr lang="en-US" sz="2800" b="1" dirty="0">
                <a:solidFill>
                  <a:srgbClr val="00B0F0"/>
                </a:solidFill>
              </a:rPr>
              <a:t>: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69897" y="1997041"/>
            <a:ext cx="6142736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407709" y="1322753"/>
                <a:ext cx="3148539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AC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∩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BD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O</m:t>
                        </m:r>
                      </m:e>
                    </m:d>
                  </m:oMath>
                </a14:m>
                <a:endPara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709" y="1322753"/>
                <a:ext cx="3148539" cy="692497"/>
              </a:xfrm>
              <a:prstGeom prst="rect">
                <a:avLst/>
              </a:prstGeom>
              <a:blipFill rotWithShape="0">
                <a:blip r:embed="rId3"/>
                <a:stretch>
                  <a:fillRect l="-3482" b="-9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06685" y="3793093"/>
                <a:ext cx="6142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⇒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AOB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vuông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85" y="3793093"/>
                <a:ext cx="6142736" cy="738664"/>
              </a:xfrm>
              <a:prstGeom prst="rect">
                <a:avLst/>
              </a:prstGeom>
              <a:blipFill rotWithShape="0">
                <a:blip r:embed="rId4"/>
                <a:stretch>
                  <a:fillRect l="-2085" b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69897" y="2452625"/>
                <a:ext cx="6967934" cy="1534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⇒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O</m:t>
                            </m:r>
                            <m: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</m:t>
                            </m:r>
                            <m: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trung</m:t>
                            </m:r>
                            <m: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đ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i</m:t>
                            </m:r>
                            <m: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ể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m</m:t>
                            </m:r>
                            <m: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c</m:t>
                            </m:r>
                            <m: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ủ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a</m:t>
                            </m:r>
                            <m: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AC</m:t>
                            </m:r>
                            <m: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v</m:t>
                            </m:r>
                            <m: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BD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  <m:r>
                              <a:rPr lang="en-US" sz="280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ạ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97" y="2452625"/>
                <a:ext cx="6967934" cy="1534074"/>
              </a:xfrm>
              <a:prstGeom prst="rect">
                <a:avLst/>
              </a:prstGeom>
              <a:blipFill rotWithShape="0">
                <a:blip r:embed="rId5"/>
                <a:stretch>
                  <a:fillRect l="-1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25735" y="4381624"/>
                <a:ext cx="6360800" cy="2094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-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Áp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dụng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py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-ta-go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hoặc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𝐑</m:t>
                    </m:r>
                    <m:r>
                      <a:rPr lang="en-US" sz="28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35" y="4381624"/>
                <a:ext cx="6360800" cy="2094228"/>
              </a:xfrm>
              <a:prstGeom prst="rect">
                <a:avLst/>
              </a:prstGeom>
              <a:blipFill rotWithShape="0">
                <a:blip r:embed="rId6"/>
                <a:stretch>
                  <a:fillRect l="-2013" b="-2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Connector 59"/>
          <p:cNvCxnSpPr/>
          <p:nvPr/>
        </p:nvCxnSpPr>
        <p:spPr>
          <a:xfrm flipH="1">
            <a:off x="8671628" y="2939980"/>
            <a:ext cx="377045" cy="5030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8941569" y="3035028"/>
            <a:ext cx="441875" cy="6248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9053429" y="3094499"/>
            <a:ext cx="641634" cy="7014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9205829" y="3084143"/>
            <a:ext cx="846890" cy="8642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8497584" y="2909505"/>
            <a:ext cx="279977" cy="3101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7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6" grpId="0" animBg="1"/>
      <p:bldP spid="17" grpId="0"/>
      <p:bldP spid="3" grpId="0"/>
      <p:bldP spid="48" grpId="0"/>
      <p:bldP spid="53" grpId="0"/>
      <p:bldP spid="55" grpId="0"/>
      <p:bldP spid="56" grpId="0"/>
      <p:bldP spid="58" grpId="0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9282113" y="2900363"/>
            <a:ext cx="114237" cy="12223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8015288" y="2901950"/>
            <a:ext cx="2524125" cy="2528888"/>
          </a:xfrm>
          <a:prstGeom prst="ellipse">
            <a:avLst/>
          </a:prstGeom>
          <a:noFill/>
          <a:ln w="19050" cap="flat">
            <a:solidFill>
              <a:srgbClr val="00B0F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7815263" y="2630488"/>
            <a:ext cx="3035300" cy="3101975"/>
            <a:chOff x="7815263" y="2630488"/>
            <a:chExt cx="3035300" cy="3101975"/>
          </a:xfrm>
        </p:grpSpPr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8015288" y="2901950"/>
              <a:ext cx="0" cy="2528888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8015288" y="2901950"/>
              <a:ext cx="2524125" cy="0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10539413" y="2901950"/>
              <a:ext cx="0" cy="2528888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>
              <a:off x="8015288" y="5430838"/>
              <a:ext cx="2524125" cy="0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7815263" y="5407025"/>
              <a:ext cx="255588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10596563" y="5418138"/>
              <a:ext cx="24447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10606088" y="2708275"/>
              <a:ext cx="24447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B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7815263" y="2630488"/>
              <a:ext cx="255588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0422065" y="5302526"/>
              <a:ext cx="114237" cy="122238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014727" y="2903124"/>
              <a:ext cx="114237" cy="122238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019648" y="5305457"/>
              <a:ext cx="114237" cy="122238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0422065" y="2906459"/>
              <a:ext cx="114237" cy="122238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7" name="Straight Connector 56"/>
          <p:cNvCxnSpPr>
            <a:stCxn id="12" idx="0"/>
            <a:endCxn id="37" idx="5"/>
          </p:cNvCxnSpPr>
          <p:nvPr/>
        </p:nvCxnSpPr>
        <p:spPr>
          <a:xfrm>
            <a:off x="8015288" y="2901950"/>
            <a:ext cx="2537595" cy="2542358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3" idx="6"/>
            <a:endCxn id="11" idx="1"/>
          </p:cNvCxnSpPr>
          <p:nvPr/>
        </p:nvCxnSpPr>
        <p:spPr>
          <a:xfrm flipH="1">
            <a:off x="8015289" y="2901950"/>
            <a:ext cx="2543174" cy="2528888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7396163" y="2286000"/>
            <a:ext cx="3771900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9367838" y="4022027"/>
            <a:ext cx="1795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O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</a:endParaRPr>
          </a:p>
        </p:txBody>
      </p:sp>
      <p:grpSp>
        <p:nvGrpSpPr>
          <p:cNvPr id="23" name="Group 24"/>
          <p:cNvGrpSpPr>
            <a:grpSpLocks/>
          </p:cNvGrpSpPr>
          <p:nvPr/>
        </p:nvGrpSpPr>
        <p:grpSpPr bwMode="auto">
          <a:xfrm>
            <a:off x="10520363" y="5411788"/>
            <a:ext cx="38100" cy="38100"/>
            <a:chOff x="6627" y="3409"/>
            <a:chExt cx="24" cy="24"/>
          </a:xfrm>
        </p:grpSpPr>
        <p:sp>
          <p:nvSpPr>
            <p:cNvPr id="36" name="Oval 22"/>
            <p:cNvSpPr>
              <a:spLocks noChangeArrowheads="1"/>
            </p:cNvSpPr>
            <p:nvPr/>
          </p:nvSpPr>
          <p:spPr bwMode="auto">
            <a:xfrm>
              <a:off x="6627" y="3409"/>
              <a:ext cx="24" cy="2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23"/>
            <p:cNvSpPr>
              <a:spLocks noChangeArrowheads="1"/>
            </p:cNvSpPr>
            <p:nvPr/>
          </p:nvSpPr>
          <p:spPr bwMode="auto">
            <a:xfrm>
              <a:off x="6627" y="3409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27"/>
          <p:cNvGrpSpPr>
            <a:grpSpLocks/>
          </p:cNvGrpSpPr>
          <p:nvPr/>
        </p:nvGrpSpPr>
        <p:grpSpPr bwMode="auto">
          <a:xfrm>
            <a:off x="7996238" y="5411788"/>
            <a:ext cx="38100" cy="38100"/>
            <a:chOff x="5037" y="3409"/>
            <a:chExt cx="24" cy="24"/>
          </a:xfrm>
        </p:grpSpPr>
        <p:sp>
          <p:nvSpPr>
            <p:cNvPr id="34" name="Oval 25"/>
            <p:cNvSpPr>
              <a:spLocks noChangeArrowheads="1"/>
            </p:cNvSpPr>
            <p:nvPr/>
          </p:nvSpPr>
          <p:spPr bwMode="auto">
            <a:xfrm>
              <a:off x="5037" y="3409"/>
              <a:ext cx="24" cy="2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26"/>
            <p:cNvSpPr>
              <a:spLocks noChangeArrowheads="1"/>
            </p:cNvSpPr>
            <p:nvPr/>
          </p:nvSpPr>
          <p:spPr bwMode="auto">
            <a:xfrm>
              <a:off x="5037" y="3409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30"/>
          <p:cNvGrpSpPr>
            <a:grpSpLocks/>
          </p:cNvGrpSpPr>
          <p:nvPr/>
        </p:nvGrpSpPr>
        <p:grpSpPr bwMode="auto">
          <a:xfrm>
            <a:off x="10520363" y="2882900"/>
            <a:ext cx="38100" cy="38100"/>
            <a:chOff x="6627" y="1816"/>
            <a:chExt cx="24" cy="24"/>
          </a:xfrm>
        </p:grpSpPr>
        <p:sp>
          <p:nvSpPr>
            <p:cNvPr id="32" name="Oval 28"/>
            <p:cNvSpPr>
              <a:spLocks noChangeArrowheads="1"/>
            </p:cNvSpPr>
            <p:nvPr/>
          </p:nvSpPr>
          <p:spPr bwMode="auto">
            <a:xfrm>
              <a:off x="6627" y="1816"/>
              <a:ext cx="24" cy="2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auto">
            <a:xfrm>
              <a:off x="6627" y="1816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7996238" y="2882900"/>
            <a:ext cx="38100" cy="38100"/>
            <a:chOff x="5037" y="1816"/>
            <a:chExt cx="24" cy="24"/>
          </a:xfrm>
        </p:grpSpPr>
        <p:sp>
          <p:nvSpPr>
            <p:cNvPr id="30" name="Oval 31"/>
            <p:cNvSpPr>
              <a:spLocks noChangeArrowheads="1"/>
            </p:cNvSpPr>
            <p:nvPr/>
          </p:nvSpPr>
          <p:spPr bwMode="auto">
            <a:xfrm>
              <a:off x="5037" y="1816"/>
              <a:ext cx="24" cy="2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5037" y="1816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" name="Group 36"/>
          <p:cNvGrpSpPr>
            <a:grpSpLocks/>
          </p:cNvGrpSpPr>
          <p:nvPr/>
        </p:nvGrpSpPr>
        <p:grpSpPr bwMode="auto">
          <a:xfrm>
            <a:off x="9258301" y="4146550"/>
            <a:ext cx="38100" cy="38100"/>
            <a:chOff x="5832" y="2612"/>
            <a:chExt cx="24" cy="24"/>
          </a:xfrm>
        </p:grpSpPr>
        <p:sp>
          <p:nvSpPr>
            <p:cNvPr id="28" name="Oval 34"/>
            <p:cNvSpPr>
              <a:spLocks noChangeArrowheads="1"/>
            </p:cNvSpPr>
            <p:nvPr/>
          </p:nvSpPr>
          <p:spPr bwMode="auto">
            <a:xfrm>
              <a:off x="5832" y="2612"/>
              <a:ext cx="24" cy="2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35"/>
            <p:cNvSpPr>
              <a:spLocks noChangeArrowheads="1"/>
            </p:cNvSpPr>
            <p:nvPr/>
          </p:nvSpPr>
          <p:spPr bwMode="auto">
            <a:xfrm>
              <a:off x="5832" y="2612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210904" y="3216442"/>
                <a:ext cx="360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𝒓</m:t>
                      </m:r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0904" y="3216442"/>
                <a:ext cx="360996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60"/>
          <p:cNvGrpSpPr>
            <a:grpSpLocks/>
          </p:cNvGrpSpPr>
          <p:nvPr/>
        </p:nvGrpSpPr>
        <p:grpSpPr bwMode="auto">
          <a:xfrm>
            <a:off x="10513283" y="4121531"/>
            <a:ext cx="60325" cy="60325"/>
            <a:chOff x="4235" y="1845"/>
            <a:chExt cx="38" cy="38"/>
          </a:xfrm>
        </p:grpSpPr>
        <p:sp>
          <p:nvSpPr>
            <p:cNvPr id="39" name="Oval 58"/>
            <p:cNvSpPr>
              <a:spLocks noChangeArrowheads="1"/>
            </p:cNvSpPr>
            <p:nvPr/>
          </p:nvSpPr>
          <p:spPr bwMode="auto">
            <a:xfrm>
              <a:off x="4235" y="1845"/>
              <a:ext cx="38" cy="3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59"/>
            <p:cNvSpPr>
              <a:spLocks noChangeArrowheads="1"/>
            </p:cNvSpPr>
            <p:nvPr/>
          </p:nvSpPr>
          <p:spPr bwMode="auto">
            <a:xfrm>
              <a:off x="4235" y="1845"/>
              <a:ext cx="38" cy="38"/>
            </a:xfrm>
            <a:prstGeom prst="ellips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" name="Group 60"/>
          <p:cNvGrpSpPr>
            <a:grpSpLocks/>
          </p:cNvGrpSpPr>
          <p:nvPr/>
        </p:nvGrpSpPr>
        <p:grpSpPr bwMode="auto">
          <a:xfrm>
            <a:off x="7995031" y="4147312"/>
            <a:ext cx="60325" cy="60325"/>
            <a:chOff x="4235" y="1845"/>
            <a:chExt cx="38" cy="38"/>
          </a:xfrm>
        </p:grpSpPr>
        <p:sp>
          <p:nvSpPr>
            <p:cNvPr id="42" name="Oval 58"/>
            <p:cNvSpPr>
              <a:spLocks noChangeArrowheads="1"/>
            </p:cNvSpPr>
            <p:nvPr/>
          </p:nvSpPr>
          <p:spPr bwMode="auto">
            <a:xfrm>
              <a:off x="4235" y="1845"/>
              <a:ext cx="38" cy="3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59"/>
            <p:cNvSpPr>
              <a:spLocks noChangeArrowheads="1"/>
            </p:cNvSpPr>
            <p:nvPr/>
          </p:nvSpPr>
          <p:spPr bwMode="auto">
            <a:xfrm>
              <a:off x="4235" y="1845"/>
              <a:ext cx="38" cy="38"/>
            </a:xfrm>
            <a:prstGeom prst="ellips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 60"/>
          <p:cNvGrpSpPr>
            <a:grpSpLocks/>
          </p:cNvGrpSpPr>
          <p:nvPr/>
        </p:nvGrpSpPr>
        <p:grpSpPr bwMode="auto">
          <a:xfrm>
            <a:off x="9258238" y="2872549"/>
            <a:ext cx="60325" cy="60325"/>
            <a:chOff x="4235" y="1845"/>
            <a:chExt cx="38" cy="38"/>
          </a:xfrm>
        </p:grpSpPr>
        <p:sp>
          <p:nvSpPr>
            <p:cNvPr id="45" name="Oval 58"/>
            <p:cNvSpPr>
              <a:spLocks noChangeArrowheads="1"/>
            </p:cNvSpPr>
            <p:nvPr/>
          </p:nvSpPr>
          <p:spPr bwMode="auto">
            <a:xfrm>
              <a:off x="4235" y="1845"/>
              <a:ext cx="38" cy="3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59"/>
            <p:cNvSpPr>
              <a:spLocks noChangeArrowheads="1"/>
            </p:cNvSpPr>
            <p:nvPr/>
          </p:nvSpPr>
          <p:spPr bwMode="auto">
            <a:xfrm>
              <a:off x="4235" y="1845"/>
              <a:ext cx="38" cy="38"/>
            </a:xfrm>
            <a:prstGeom prst="ellips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Line 12"/>
          <p:cNvSpPr>
            <a:spLocks noChangeShapeType="1"/>
          </p:cNvSpPr>
          <p:nvPr/>
        </p:nvSpPr>
        <p:spPr bwMode="auto">
          <a:xfrm flipV="1">
            <a:off x="9277351" y="2901950"/>
            <a:ext cx="0" cy="1263650"/>
          </a:xfrm>
          <a:prstGeom prst="line">
            <a:avLst/>
          </a:prstGeom>
          <a:noFill/>
          <a:ln w="19050" cap="flat">
            <a:solidFill>
              <a:srgbClr val="00B0F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2" name="Group 60"/>
          <p:cNvGrpSpPr>
            <a:grpSpLocks/>
          </p:cNvGrpSpPr>
          <p:nvPr/>
        </p:nvGrpSpPr>
        <p:grpSpPr bwMode="auto">
          <a:xfrm>
            <a:off x="9272587" y="5402553"/>
            <a:ext cx="60325" cy="60325"/>
            <a:chOff x="4235" y="1845"/>
            <a:chExt cx="38" cy="38"/>
          </a:xfrm>
        </p:grpSpPr>
        <p:sp>
          <p:nvSpPr>
            <p:cNvPr id="63" name="Oval 58"/>
            <p:cNvSpPr>
              <a:spLocks noChangeArrowheads="1"/>
            </p:cNvSpPr>
            <p:nvPr/>
          </p:nvSpPr>
          <p:spPr bwMode="auto">
            <a:xfrm>
              <a:off x="4235" y="1845"/>
              <a:ext cx="38" cy="3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59"/>
            <p:cNvSpPr>
              <a:spLocks noChangeArrowheads="1"/>
            </p:cNvSpPr>
            <p:nvPr/>
          </p:nvSpPr>
          <p:spPr bwMode="auto">
            <a:xfrm>
              <a:off x="4235" y="1845"/>
              <a:ext cx="38" cy="38"/>
            </a:xfrm>
            <a:prstGeom prst="ellips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5" name="Group 60"/>
          <p:cNvGrpSpPr>
            <a:grpSpLocks/>
          </p:cNvGrpSpPr>
          <p:nvPr/>
        </p:nvGrpSpPr>
        <p:grpSpPr bwMode="auto">
          <a:xfrm>
            <a:off x="9253506" y="4147312"/>
            <a:ext cx="60325" cy="60325"/>
            <a:chOff x="4235" y="1845"/>
            <a:chExt cx="38" cy="38"/>
          </a:xfrm>
        </p:grpSpPr>
        <p:sp>
          <p:nvSpPr>
            <p:cNvPr id="66" name="Oval 58"/>
            <p:cNvSpPr>
              <a:spLocks noChangeArrowheads="1"/>
            </p:cNvSpPr>
            <p:nvPr/>
          </p:nvSpPr>
          <p:spPr bwMode="auto">
            <a:xfrm>
              <a:off x="4235" y="1845"/>
              <a:ext cx="38" cy="3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59"/>
            <p:cNvSpPr>
              <a:spLocks noChangeArrowheads="1"/>
            </p:cNvSpPr>
            <p:nvPr/>
          </p:nvSpPr>
          <p:spPr bwMode="auto">
            <a:xfrm>
              <a:off x="4235" y="1845"/>
              <a:ext cx="38" cy="38"/>
            </a:xfrm>
            <a:prstGeom prst="ellips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367321" y="201248"/>
            <a:ext cx="6142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90 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(sgk-tr.104):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248666" y="101601"/>
            <a:ext cx="614273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23062" y="2558452"/>
            <a:ext cx="43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43851" y="1438691"/>
            <a:ext cx="2615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</a:rPr>
              <a:t>Hướng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dẫn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giải</a:t>
            </a:r>
            <a:r>
              <a:rPr lang="en-US" sz="2800" b="1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438689" y="1353090"/>
            <a:ext cx="683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88774" y="2645664"/>
                <a:ext cx="7246961" cy="1800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2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6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AOB</m:t>
                    </m:r>
                  </m:oMath>
                </a14:m>
                <a:r>
                  <a:rPr lang="en-US" sz="2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2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2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O, </a:t>
                </a:r>
                <a:r>
                  <a:rPr lang="en-US" sz="2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2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OH, ta </a:t>
                </a:r>
                <a:r>
                  <a:rPr lang="en-US" sz="2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6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OH.AB = OA.OB </a:t>
                </a:r>
                <a:r>
                  <a:rPr lang="en-US" sz="2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(h.t </a:t>
                </a:r>
                <a:r>
                  <a:rPr lang="en-US" sz="2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2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2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2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US" sz="2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74" y="2645664"/>
                <a:ext cx="7246961" cy="1800493"/>
              </a:xfrm>
              <a:prstGeom prst="rect">
                <a:avLst/>
              </a:prstGeom>
              <a:blipFill rotWithShape="0">
                <a:blip r:embed="rId3"/>
                <a:stretch>
                  <a:fillRect l="-1514" t="-3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31274" y="3649631"/>
                <a:ext cx="6661850" cy="1056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Thay </a:t>
                </a:r>
                <a:r>
                  <a:rPr lang="en-US" sz="2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2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𝐫</m:t>
                    </m:r>
                    <m:r>
                      <a:rPr lang="en-US" sz="26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en-US" sz="2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2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26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26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2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26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  <m:r>
                      <a:rPr lang="en-US" sz="26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en-US" sz="2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(cm)</a:t>
                </a: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74" y="3649631"/>
                <a:ext cx="6661850" cy="1056251"/>
              </a:xfrm>
              <a:prstGeom prst="rect">
                <a:avLst/>
              </a:prstGeom>
              <a:blipFill rotWithShape="0">
                <a:blip r:embed="rId4"/>
                <a:stretch>
                  <a:fillRect l="-1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1415619" y="4909052"/>
            <a:ext cx="6142736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 = 2 cm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445997" y="1918243"/>
            <a:ext cx="68323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⇒ </a:t>
            </a:r>
            <a:r>
              <a:rPr lang="en-US" sz="2400" b="1" dirty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r = OH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>
            <a:stCxn id="31" idx="4"/>
            <a:endCxn id="67" idx="1"/>
          </p:cNvCxnSpPr>
          <p:nvPr/>
        </p:nvCxnSpPr>
        <p:spPr>
          <a:xfrm>
            <a:off x="8015288" y="2921000"/>
            <a:ext cx="1247052" cy="123514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67" idx="7"/>
            <a:endCxn id="33" idx="5"/>
          </p:cNvCxnSpPr>
          <p:nvPr/>
        </p:nvCxnSpPr>
        <p:spPr>
          <a:xfrm flipV="1">
            <a:off x="9304997" y="2915420"/>
            <a:ext cx="1247886" cy="124072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33" idx="6"/>
            <a:endCxn id="31" idx="6"/>
          </p:cNvCxnSpPr>
          <p:nvPr/>
        </p:nvCxnSpPr>
        <p:spPr>
          <a:xfrm flipH="1">
            <a:off x="8034338" y="2901950"/>
            <a:ext cx="2524125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68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6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10" grpId="0" animBg="1"/>
      <p:bldP spid="7" grpId="0"/>
      <p:bldP spid="6" grpId="0"/>
      <p:bldP spid="15" grpId="0" animBg="1"/>
      <p:bldP spid="2" grpId="0"/>
      <p:bldP spid="56" grpId="0"/>
      <p:bldP spid="58" grpId="0"/>
      <p:bldP spid="59" grpId="0"/>
      <p:bldP spid="60" grpId="0"/>
      <p:bldP spid="69" grpId="0"/>
      <p:bldP spid="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56"/>
          <p:cNvCxnSpPr>
            <a:stCxn id="12" idx="0"/>
            <a:endCxn id="37" idx="5"/>
          </p:cNvCxnSpPr>
          <p:nvPr/>
        </p:nvCxnSpPr>
        <p:spPr>
          <a:xfrm>
            <a:off x="8015288" y="2901950"/>
            <a:ext cx="2537595" cy="2542358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3" idx="6"/>
            <a:endCxn id="11" idx="1"/>
          </p:cNvCxnSpPr>
          <p:nvPr/>
        </p:nvCxnSpPr>
        <p:spPr>
          <a:xfrm flipH="1">
            <a:off x="8015289" y="2901950"/>
            <a:ext cx="2543174" cy="2528888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9998" y="2339792"/>
                <a:ext cx="7012339" cy="1426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𝐎</m:t>
                    </m:r>
                    <m:r>
                      <a:rPr lang="en-US" sz="28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𝐑</m:t>
                    </m:r>
                    <m:r>
                      <a:rPr lang="en-US" sz="28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ngoại</a:t>
                </a:r>
                <a:r>
                  <a: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tiếp</a:t>
                </a:r>
                <a:r>
                  <a: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𝐀𝐁𝐂𝐃</m:t>
                    </m:r>
                    <m:r>
                      <a:rPr lang="en-US" sz="28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endPara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2800" b="1" i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2800" b="1" i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 =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800" b="1" i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cm.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98" y="2339792"/>
                <a:ext cx="7012339" cy="1426929"/>
              </a:xfrm>
              <a:prstGeom prst="rect">
                <a:avLst/>
              </a:prstGeom>
              <a:blipFill rotWithShape="0">
                <a:blip r:embed="rId2"/>
                <a:stretch>
                  <a:fillRect l="-1826" t="-512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3632" y="3927923"/>
                <a:ext cx="625438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800" b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2800" b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𝐎</m:t>
                        </m:r>
                        <m:r>
                          <a:rPr lang="en-US" sz="28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</m:d>
                  </m:oMath>
                </a14:m>
                <a:r>
                  <a:rPr lang="en-US" sz="2800" b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800" b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2800" b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nội</a:t>
                </a:r>
                <a:r>
                  <a:rPr lang="en-US" sz="2800" b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tiếp</a:t>
                </a:r>
                <a:r>
                  <a:rPr lang="en-US" sz="2800" b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800" b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2800" b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𝐀𝐁𝐂𝐃</m:t>
                    </m:r>
                    <m:r>
                      <a:rPr lang="en-US" sz="2800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800" b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en-US" sz="2800" b="1" dirty="0" err="1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800" b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2800" b="1" i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2800" b="1" i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 = 2 cm.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32" y="3927923"/>
                <a:ext cx="6254385" cy="1384995"/>
              </a:xfrm>
              <a:prstGeom prst="rect">
                <a:avLst/>
              </a:prstGeom>
              <a:blipFill rotWithShape="0">
                <a:blip r:embed="rId3"/>
                <a:stretch>
                  <a:fillRect l="-2047" t="-4386" r="-1949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7396163" y="2286000"/>
            <a:ext cx="3771900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8015288" y="2203450"/>
            <a:ext cx="3221038" cy="3227388"/>
          </a:xfrm>
          <a:custGeom>
            <a:avLst/>
            <a:gdLst>
              <a:gd name="T0" fmla="*/ 0 w 2029"/>
              <a:gd name="T1" fmla="*/ 440 h 2033"/>
              <a:gd name="T2" fmla="*/ 1590 w 2029"/>
              <a:gd name="T3" fmla="*/ 440 h 2033"/>
              <a:gd name="T4" fmla="*/ 1590 w 2029"/>
              <a:gd name="T5" fmla="*/ 2033 h 2033"/>
              <a:gd name="T6" fmla="*/ 1590 w 2029"/>
              <a:gd name="T7" fmla="*/ 2033 h 2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9" h="2033">
                <a:moveTo>
                  <a:pt x="0" y="440"/>
                </a:moveTo>
                <a:cubicBezTo>
                  <a:pt x="439" y="0"/>
                  <a:pt x="1151" y="0"/>
                  <a:pt x="1590" y="440"/>
                </a:cubicBezTo>
                <a:cubicBezTo>
                  <a:pt x="2029" y="880"/>
                  <a:pt x="2029" y="1593"/>
                  <a:pt x="1590" y="2033"/>
                </a:cubicBezTo>
                <a:cubicBezTo>
                  <a:pt x="1590" y="2033"/>
                  <a:pt x="1590" y="2033"/>
                  <a:pt x="1590" y="2033"/>
                </a:cubicBezTo>
              </a:path>
            </a:pathLst>
          </a:cu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7318376" y="2901950"/>
            <a:ext cx="3221038" cy="3227388"/>
          </a:xfrm>
          <a:custGeom>
            <a:avLst/>
            <a:gdLst>
              <a:gd name="T0" fmla="*/ 2029 w 2029"/>
              <a:gd name="T1" fmla="*/ 1593 h 2033"/>
              <a:gd name="T2" fmla="*/ 439 w 2029"/>
              <a:gd name="T3" fmla="*/ 1593 h 2033"/>
              <a:gd name="T4" fmla="*/ 439 w 2029"/>
              <a:gd name="T5" fmla="*/ 0 h 2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9" h="2033">
                <a:moveTo>
                  <a:pt x="2029" y="1593"/>
                </a:moveTo>
                <a:cubicBezTo>
                  <a:pt x="1590" y="2033"/>
                  <a:pt x="878" y="2033"/>
                  <a:pt x="439" y="1593"/>
                </a:cubicBezTo>
                <a:cubicBezTo>
                  <a:pt x="0" y="1153"/>
                  <a:pt x="0" y="440"/>
                  <a:pt x="439" y="0"/>
                </a:cubicBezTo>
              </a:path>
            </a:pathLst>
          </a:cu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9277351" y="4165600"/>
            <a:ext cx="1262063" cy="1265238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9367838" y="4031171"/>
            <a:ext cx="2555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3" name="Group 24"/>
          <p:cNvGrpSpPr>
            <a:grpSpLocks/>
          </p:cNvGrpSpPr>
          <p:nvPr/>
        </p:nvGrpSpPr>
        <p:grpSpPr bwMode="auto">
          <a:xfrm>
            <a:off x="10520363" y="5411788"/>
            <a:ext cx="38100" cy="38100"/>
            <a:chOff x="6627" y="3409"/>
            <a:chExt cx="24" cy="24"/>
          </a:xfrm>
        </p:grpSpPr>
        <p:sp>
          <p:nvSpPr>
            <p:cNvPr id="36" name="Oval 22"/>
            <p:cNvSpPr>
              <a:spLocks noChangeArrowheads="1"/>
            </p:cNvSpPr>
            <p:nvPr/>
          </p:nvSpPr>
          <p:spPr bwMode="auto">
            <a:xfrm>
              <a:off x="6627" y="3409"/>
              <a:ext cx="24" cy="2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23"/>
            <p:cNvSpPr>
              <a:spLocks noChangeArrowheads="1"/>
            </p:cNvSpPr>
            <p:nvPr/>
          </p:nvSpPr>
          <p:spPr bwMode="auto">
            <a:xfrm>
              <a:off x="6627" y="3409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27"/>
          <p:cNvGrpSpPr>
            <a:grpSpLocks/>
          </p:cNvGrpSpPr>
          <p:nvPr/>
        </p:nvGrpSpPr>
        <p:grpSpPr bwMode="auto">
          <a:xfrm>
            <a:off x="7996238" y="5411788"/>
            <a:ext cx="38100" cy="38100"/>
            <a:chOff x="5037" y="3409"/>
            <a:chExt cx="24" cy="24"/>
          </a:xfrm>
        </p:grpSpPr>
        <p:sp>
          <p:nvSpPr>
            <p:cNvPr id="34" name="Oval 25"/>
            <p:cNvSpPr>
              <a:spLocks noChangeArrowheads="1"/>
            </p:cNvSpPr>
            <p:nvPr/>
          </p:nvSpPr>
          <p:spPr bwMode="auto">
            <a:xfrm>
              <a:off x="5037" y="3409"/>
              <a:ext cx="24" cy="2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26"/>
            <p:cNvSpPr>
              <a:spLocks noChangeArrowheads="1"/>
            </p:cNvSpPr>
            <p:nvPr/>
          </p:nvSpPr>
          <p:spPr bwMode="auto">
            <a:xfrm>
              <a:off x="5037" y="3409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30"/>
          <p:cNvGrpSpPr>
            <a:grpSpLocks/>
          </p:cNvGrpSpPr>
          <p:nvPr/>
        </p:nvGrpSpPr>
        <p:grpSpPr bwMode="auto">
          <a:xfrm>
            <a:off x="10520363" y="2882900"/>
            <a:ext cx="38100" cy="38100"/>
            <a:chOff x="6627" y="1816"/>
            <a:chExt cx="24" cy="24"/>
          </a:xfrm>
        </p:grpSpPr>
        <p:sp>
          <p:nvSpPr>
            <p:cNvPr id="32" name="Oval 28"/>
            <p:cNvSpPr>
              <a:spLocks noChangeArrowheads="1"/>
            </p:cNvSpPr>
            <p:nvPr/>
          </p:nvSpPr>
          <p:spPr bwMode="auto">
            <a:xfrm>
              <a:off x="6627" y="1816"/>
              <a:ext cx="24" cy="2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auto">
            <a:xfrm>
              <a:off x="6627" y="1816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7996238" y="2882900"/>
            <a:ext cx="38100" cy="38100"/>
            <a:chOff x="5037" y="1816"/>
            <a:chExt cx="24" cy="24"/>
          </a:xfrm>
        </p:grpSpPr>
        <p:sp>
          <p:nvSpPr>
            <p:cNvPr id="30" name="Oval 31"/>
            <p:cNvSpPr>
              <a:spLocks noChangeArrowheads="1"/>
            </p:cNvSpPr>
            <p:nvPr/>
          </p:nvSpPr>
          <p:spPr bwMode="auto">
            <a:xfrm>
              <a:off x="5037" y="1816"/>
              <a:ext cx="24" cy="2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5037" y="1816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" name="Group 36"/>
          <p:cNvGrpSpPr>
            <a:grpSpLocks/>
          </p:cNvGrpSpPr>
          <p:nvPr/>
        </p:nvGrpSpPr>
        <p:grpSpPr bwMode="auto">
          <a:xfrm>
            <a:off x="9258301" y="4146550"/>
            <a:ext cx="38100" cy="38100"/>
            <a:chOff x="5832" y="2612"/>
            <a:chExt cx="24" cy="24"/>
          </a:xfrm>
        </p:grpSpPr>
        <p:sp>
          <p:nvSpPr>
            <p:cNvPr id="28" name="Oval 34"/>
            <p:cNvSpPr>
              <a:spLocks noChangeArrowheads="1"/>
            </p:cNvSpPr>
            <p:nvPr/>
          </p:nvSpPr>
          <p:spPr bwMode="auto">
            <a:xfrm>
              <a:off x="5832" y="2612"/>
              <a:ext cx="24" cy="2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35"/>
            <p:cNvSpPr>
              <a:spLocks noChangeArrowheads="1"/>
            </p:cNvSpPr>
            <p:nvPr/>
          </p:nvSpPr>
          <p:spPr bwMode="auto">
            <a:xfrm>
              <a:off x="5832" y="2612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838077" y="4404863"/>
                <a:ext cx="3978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𝑹</m:t>
                      </m:r>
                    </m:oMath>
                  </m:oMathPara>
                </a14:m>
                <a:endParaRPr lang="en-US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8077" y="4404863"/>
                <a:ext cx="397865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220048" y="3225586"/>
                <a:ext cx="360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𝒓</m:t>
                      </m:r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048" y="3225586"/>
                <a:ext cx="36099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60"/>
          <p:cNvGrpSpPr>
            <a:grpSpLocks/>
          </p:cNvGrpSpPr>
          <p:nvPr/>
        </p:nvGrpSpPr>
        <p:grpSpPr bwMode="auto">
          <a:xfrm>
            <a:off x="10513283" y="4121531"/>
            <a:ext cx="60325" cy="60325"/>
            <a:chOff x="4235" y="1845"/>
            <a:chExt cx="38" cy="38"/>
          </a:xfrm>
        </p:grpSpPr>
        <p:sp>
          <p:nvSpPr>
            <p:cNvPr id="39" name="Oval 58"/>
            <p:cNvSpPr>
              <a:spLocks noChangeArrowheads="1"/>
            </p:cNvSpPr>
            <p:nvPr/>
          </p:nvSpPr>
          <p:spPr bwMode="auto">
            <a:xfrm>
              <a:off x="4235" y="1845"/>
              <a:ext cx="38" cy="3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59"/>
            <p:cNvSpPr>
              <a:spLocks noChangeArrowheads="1"/>
            </p:cNvSpPr>
            <p:nvPr/>
          </p:nvSpPr>
          <p:spPr bwMode="auto">
            <a:xfrm>
              <a:off x="4235" y="1845"/>
              <a:ext cx="38" cy="38"/>
            </a:xfrm>
            <a:prstGeom prst="ellips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" name="Group 60"/>
          <p:cNvGrpSpPr>
            <a:grpSpLocks/>
          </p:cNvGrpSpPr>
          <p:nvPr/>
        </p:nvGrpSpPr>
        <p:grpSpPr bwMode="auto">
          <a:xfrm>
            <a:off x="7995031" y="4147312"/>
            <a:ext cx="60325" cy="60325"/>
            <a:chOff x="4235" y="1845"/>
            <a:chExt cx="38" cy="38"/>
          </a:xfrm>
        </p:grpSpPr>
        <p:sp>
          <p:nvSpPr>
            <p:cNvPr id="42" name="Oval 58"/>
            <p:cNvSpPr>
              <a:spLocks noChangeArrowheads="1"/>
            </p:cNvSpPr>
            <p:nvPr/>
          </p:nvSpPr>
          <p:spPr bwMode="auto">
            <a:xfrm>
              <a:off x="4235" y="1845"/>
              <a:ext cx="38" cy="3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59"/>
            <p:cNvSpPr>
              <a:spLocks noChangeArrowheads="1"/>
            </p:cNvSpPr>
            <p:nvPr/>
          </p:nvSpPr>
          <p:spPr bwMode="auto">
            <a:xfrm>
              <a:off x="4235" y="1845"/>
              <a:ext cx="38" cy="38"/>
            </a:xfrm>
            <a:prstGeom prst="ellips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 60"/>
          <p:cNvGrpSpPr>
            <a:grpSpLocks/>
          </p:cNvGrpSpPr>
          <p:nvPr/>
        </p:nvGrpSpPr>
        <p:grpSpPr bwMode="auto">
          <a:xfrm>
            <a:off x="9258238" y="2872549"/>
            <a:ext cx="60325" cy="60325"/>
            <a:chOff x="4235" y="1845"/>
            <a:chExt cx="38" cy="38"/>
          </a:xfrm>
        </p:grpSpPr>
        <p:sp>
          <p:nvSpPr>
            <p:cNvPr id="45" name="Oval 58"/>
            <p:cNvSpPr>
              <a:spLocks noChangeArrowheads="1"/>
            </p:cNvSpPr>
            <p:nvPr/>
          </p:nvSpPr>
          <p:spPr bwMode="auto">
            <a:xfrm>
              <a:off x="4235" y="1845"/>
              <a:ext cx="38" cy="3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59"/>
            <p:cNvSpPr>
              <a:spLocks noChangeArrowheads="1"/>
            </p:cNvSpPr>
            <p:nvPr/>
          </p:nvSpPr>
          <p:spPr bwMode="auto">
            <a:xfrm>
              <a:off x="4235" y="1845"/>
              <a:ext cx="38" cy="38"/>
            </a:xfrm>
            <a:prstGeom prst="ellips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8015288" y="2901950"/>
            <a:ext cx="2524125" cy="2528888"/>
          </a:xfrm>
          <a:prstGeom prst="ellipse">
            <a:avLst/>
          </a:prstGeom>
          <a:noFill/>
          <a:ln w="19050" cap="flat">
            <a:solidFill>
              <a:srgbClr val="00B0F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V="1">
            <a:off x="9277351" y="2901950"/>
            <a:ext cx="0" cy="1263650"/>
          </a:xfrm>
          <a:prstGeom prst="line">
            <a:avLst/>
          </a:prstGeom>
          <a:noFill/>
          <a:ln w="19050" cap="flat">
            <a:solidFill>
              <a:srgbClr val="00B0F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9282113" y="2900363"/>
            <a:ext cx="114237" cy="122238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8015288" y="2901950"/>
            <a:ext cx="0" cy="2528888"/>
          </a:xfrm>
          <a:prstGeom prst="line">
            <a:avLst/>
          </a:prstGeom>
          <a:noFill/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8015288" y="2901950"/>
            <a:ext cx="2524125" cy="0"/>
          </a:xfrm>
          <a:prstGeom prst="line">
            <a:avLst/>
          </a:prstGeom>
          <a:noFill/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10539413" y="2901950"/>
            <a:ext cx="0" cy="2528888"/>
          </a:xfrm>
          <a:prstGeom prst="line">
            <a:avLst/>
          </a:prstGeom>
          <a:noFill/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>
            <a:off x="8015288" y="5430838"/>
            <a:ext cx="2524125" cy="0"/>
          </a:xfrm>
          <a:prstGeom prst="line">
            <a:avLst/>
          </a:prstGeom>
          <a:noFill/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7815263" y="5407025"/>
            <a:ext cx="2555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10596563" y="5418138"/>
            <a:ext cx="2444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10606088" y="2708275"/>
            <a:ext cx="2444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B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7815263" y="2630488"/>
            <a:ext cx="2555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422065" y="5302526"/>
            <a:ext cx="114237" cy="1222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8014727" y="2903124"/>
            <a:ext cx="114237" cy="1222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8019648" y="5305457"/>
            <a:ext cx="114237" cy="1222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0422065" y="2906459"/>
            <a:ext cx="114237" cy="1222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0"/>
          <p:cNvGrpSpPr>
            <a:grpSpLocks/>
          </p:cNvGrpSpPr>
          <p:nvPr/>
        </p:nvGrpSpPr>
        <p:grpSpPr bwMode="auto">
          <a:xfrm>
            <a:off x="9272587" y="5402553"/>
            <a:ext cx="60325" cy="60325"/>
            <a:chOff x="4235" y="1845"/>
            <a:chExt cx="38" cy="38"/>
          </a:xfrm>
        </p:grpSpPr>
        <p:sp>
          <p:nvSpPr>
            <p:cNvPr id="63" name="Oval 58"/>
            <p:cNvSpPr>
              <a:spLocks noChangeArrowheads="1"/>
            </p:cNvSpPr>
            <p:nvPr/>
          </p:nvSpPr>
          <p:spPr bwMode="auto">
            <a:xfrm>
              <a:off x="4235" y="1845"/>
              <a:ext cx="38" cy="3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59"/>
            <p:cNvSpPr>
              <a:spLocks noChangeArrowheads="1"/>
            </p:cNvSpPr>
            <p:nvPr/>
          </p:nvSpPr>
          <p:spPr bwMode="auto">
            <a:xfrm>
              <a:off x="4235" y="1845"/>
              <a:ext cx="38" cy="38"/>
            </a:xfrm>
            <a:prstGeom prst="ellips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5" name="Group 60"/>
          <p:cNvGrpSpPr>
            <a:grpSpLocks/>
          </p:cNvGrpSpPr>
          <p:nvPr/>
        </p:nvGrpSpPr>
        <p:grpSpPr bwMode="auto">
          <a:xfrm>
            <a:off x="9253506" y="4147312"/>
            <a:ext cx="60325" cy="60325"/>
            <a:chOff x="4235" y="1845"/>
            <a:chExt cx="38" cy="38"/>
          </a:xfrm>
        </p:grpSpPr>
        <p:sp>
          <p:nvSpPr>
            <p:cNvPr id="66" name="Oval 58"/>
            <p:cNvSpPr>
              <a:spLocks noChangeArrowheads="1"/>
            </p:cNvSpPr>
            <p:nvPr/>
          </p:nvSpPr>
          <p:spPr bwMode="auto">
            <a:xfrm>
              <a:off x="4235" y="1845"/>
              <a:ext cx="38" cy="3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59"/>
            <p:cNvSpPr>
              <a:spLocks noChangeArrowheads="1"/>
            </p:cNvSpPr>
            <p:nvPr/>
          </p:nvSpPr>
          <p:spPr bwMode="auto">
            <a:xfrm>
              <a:off x="4235" y="1845"/>
              <a:ext cx="38" cy="38"/>
            </a:xfrm>
            <a:prstGeom prst="ellips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392788" y="649304"/>
            <a:ext cx="6142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90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(sgk-tr.104):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19998" y="1480105"/>
            <a:ext cx="6142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cm.</a:t>
            </a: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9229863" y="2765425"/>
            <a:ext cx="204978" cy="2349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9286632" y="5312918"/>
            <a:ext cx="204978" cy="2349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10433813" y="4043426"/>
            <a:ext cx="204978" cy="2349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7919435" y="4003802"/>
            <a:ext cx="204978" cy="2349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8662027" y="253261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cm</a:t>
            </a:r>
          </a:p>
        </p:txBody>
      </p:sp>
    </p:spTree>
    <p:extLst>
      <p:ext uri="{BB962C8B-B14F-4D97-AF65-F5344CB8AC3E}">
        <p14:creationId xmlns:p14="http://schemas.microsoft.com/office/powerpoint/2010/main" val="134911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  <p:bldP spid="9" grpId="0" animBg="1"/>
      <p:bldP spid="16" grpId="0" animBg="1"/>
      <p:bldP spid="17" grpId="0"/>
      <p:bldP spid="3" grpId="0"/>
      <p:bldP spid="6" grpId="0"/>
      <p:bldP spid="10" grpId="0" animBg="1"/>
      <p:bldP spid="15" grpId="0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27857" y="331987"/>
                <a:ext cx="7688071" cy="1218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u="sng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91 </a:t>
                </a:r>
                <a:r>
                  <a:rPr lang="en-US" sz="24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(sgk-tr.104):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 = 2 cm;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AOB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857" y="331987"/>
                <a:ext cx="7688071" cy="1218795"/>
              </a:xfrm>
              <a:prstGeom prst="rect">
                <a:avLst/>
              </a:prstGeom>
              <a:blipFill rotWithShape="0">
                <a:blip r:embed="rId2"/>
                <a:stretch>
                  <a:fillRect l="-1190" r="-9437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245617" y="1578944"/>
            <a:ext cx="6142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45617" y="2051384"/>
            <a:ext cx="614273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5617" y="2629234"/>
            <a:ext cx="6142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OAqB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45311" y="1511626"/>
                <a:ext cx="1313436" cy="524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đ</m:t>
                      </m:r>
                      <m:groupChr>
                        <m:groupChrPr>
                          <m:chr m:val="⏜"/>
                          <m:pos m:val="top"/>
                          <m:vertJc m:val="bot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sty m:val="p"/>
                              <m:brk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pB</m:t>
                          </m:r>
                        </m:e>
                      </m:groupCh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311" y="1511626"/>
                <a:ext cx="1313436" cy="5243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08807" y="2120036"/>
                <a:ext cx="1279517" cy="524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qB</m:t>
                        </m:r>
                      </m:e>
                    </m:groupCh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807" y="2120036"/>
                <a:ext cx="1279517" cy="524374"/>
              </a:xfrm>
              <a:prstGeom prst="rect">
                <a:avLst/>
              </a:prstGeom>
              <a:blipFill rotWithShape="0">
                <a:blip r:embed="rId4"/>
                <a:stretch>
                  <a:fillRect r="-6667" b="-2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560951" y="2113632"/>
                <a:ext cx="934871" cy="524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⏜"/>
                          <m:pos m:val="top"/>
                          <m:vertJc m:val="bot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sty m:val="p"/>
                              <m:brk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pB</m:t>
                          </m:r>
                        </m:e>
                      </m:groupCh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951" y="2113632"/>
                <a:ext cx="934871" cy="52437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0380150" y="3184125"/>
            <a:ext cx="566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7825003" y="2644410"/>
            <a:ext cx="2699333" cy="2719672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Pie 9"/>
          <p:cNvSpPr/>
          <p:nvPr/>
        </p:nvSpPr>
        <p:spPr>
          <a:xfrm rot="4034479">
            <a:off x="7817970" y="2661153"/>
            <a:ext cx="2713348" cy="2692155"/>
          </a:xfrm>
          <a:prstGeom prst="pie">
            <a:avLst>
              <a:gd name="adj1" fmla="val 20787900"/>
              <a:gd name="adj2" fmla="val 1620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86174" y="5029007"/>
            <a:ext cx="593471" cy="41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03374" y="3794409"/>
            <a:ext cx="585299" cy="41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51949" y="4162734"/>
            <a:ext cx="568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47647" y="3180902"/>
            <a:ext cx="568281" cy="41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357986" y="3883237"/>
                <a:ext cx="593471" cy="385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𝟕𝟓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7986" y="3883237"/>
                <a:ext cx="593471" cy="38543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 20"/>
          <p:cNvSpPr/>
          <p:nvPr/>
        </p:nvSpPr>
        <p:spPr>
          <a:xfrm>
            <a:off x="9290304" y="3950208"/>
            <a:ext cx="91529" cy="228600"/>
          </a:xfrm>
          <a:custGeom>
            <a:avLst/>
            <a:gdLst>
              <a:gd name="connsiteX0" fmla="*/ 0 w 91529"/>
              <a:gd name="connsiteY0" fmla="*/ 0 h 228600"/>
              <a:gd name="connsiteX1" fmla="*/ 91440 w 91529"/>
              <a:gd name="connsiteY1" fmla="*/ 109728 h 228600"/>
              <a:gd name="connsiteX2" fmla="*/ 18288 w 91529"/>
              <a:gd name="connsiteY2" fmla="*/ 228600 h 228600"/>
              <a:gd name="connsiteX3" fmla="*/ 18288 w 91529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29" h="228600">
                <a:moveTo>
                  <a:pt x="0" y="0"/>
                </a:moveTo>
                <a:cubicBezTo>
                  <a:pt x="44196" y="35814"/>
                  <a:pt x="88392" y="71628"/>
                  <a:pt x="91440" y="109728"/>
                </a:cubicBezTo>
                <a:cubicBezTo>
                  <a:pt x="94488" y="147828"/>
                  <a:pt x="18288" y="228600"/>
                  <a:pt x="18288" y="228600"/>
                </a:cubicBezTo>
                <a:lnTo>
                  <a:pt x="18288" y="228600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20134955">
            <a:off x="9290304" y="3271553"/>
            <a:ext cx="1322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2 cm</a:t>
            </a:r>
          </a:p>
        </p:txBody>
      </p:sp>
    </p:spTree>
    <p:extLst>
      <p:ext uri="{BB962C8B-B14F-4D97-AF65-F5344CB8AC3E}">
        <p14:creationId xmlns:p14="http://schemas.microsoft.com/office/powerpoint/2010/main" val="2462082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01635" y="237798"/>
                <a:ext cx="8270990" cy="1312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b="1" u="sng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91 </a:t>
                </a:r>
                <a:r>
                  <a:rPr lang="en-US" sz="2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(sgk-tr.104): </a:t>
                </a:r>
                <a:r>
                  <a:rPr lang="en-US" sz="2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2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2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sz="2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</a:t>
                </a:r>
                <a:r>
                  <a:rPr lang="en-US" sz="2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2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2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 = 2 cm;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AOB</m:t>
                        </m:r>
                      </m:e>
                    </m:acc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35" y="237798"/>
                <a:ext cx="8270990" cy="1312795"/>
              </a:xfrm>
              <a:prstGeom prst="rect">
                <a:avLst/>
              </a:prstGeom>
              <a:blipFill rotWithShape="0">
                <a:blip r:embed="rId2"/>
                <a:stretch>
                  <a:fillRect l="-1326" b="-5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900559" y="1418258"/>
            <a:ext cx="61427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00253" y="1338406"/>
                <a:ext cx="1382686" cy="560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đ</m:t>
                      </m:r>
                      <m:groupChr>
                        <m:groupChrPr>
                          <m:chr m:val="⏜"/>
                          <m:pos m:val="top"/>
                          <m:vertJc m:val="bot"/>
                          <m:ctrlP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sty m:val="p"/>
                              <m:brk/>
                            </m:rPr>
                            <a:rPr lang="en-US" sz="2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pB</m:t>
                          </m:r>
                        </m:e>
                      </m:groupChr>
                      <m:r>
                        <a:rPr lang="en-US" sz="2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6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253" y="1338406"/>
                <a:ext cx="1382686" cy="5604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0398438" y="3184125"/>
            <a:ext cx="566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7825003" y="2644410"/>
            <a:ext cx="2699333" cy="2719672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Pie 9"/>
          <p:cNvSpPr/>
          <p:nvPr/>
        </p:nvSpPr>
        <p:spPr>
          <a:xfrm rot="4034479">
            <a:off x="7817970" y="2661153"/>
            <a:ext cx="2713348" cy="2692155"/>
          </a:xfrm>
          <a:prstGeom prst="pie">
            <a:avLst>
              <a:gd name="adj1" fmla="val 20787900"/>
              <a:gd name="adj2" fmla="val 1620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86174" y="5056439"/>
            <a:ext cx="593471" cy="41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12518" y="3776121"/>
            <a:ext cx="585299" cy="41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24517" y="4162734"/>
            <a:ext cx="568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47647" y="3180902"/>
            <a:ext cx="568281" cy="41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357986" y="3883237"/>
                <a:ext cx="5934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𝟕𝟓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7986" y="3883237"/>
                <a:ext cx="593471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 20"/>
          <p:cNvSpPr/>
          <p:nvPr/>
        </p:nvSpPr>
        <p:spPr>
          <a:xfrm>
            <a:off x="9290304" y="3950208"/>
            <a:ext cx="91529" cy="228600"/>
          </a:xfrm>
          <a:custGeom>
            <a:avLst/>
            <a:gdLst>
              <a:gd name="connsiteX0" fmla="*/ 0 w 91529"/>
              <a:gd name="connsiteY0" fmla="*/ 0 h 228600"/>
              <a:gd name="connsiteX1" fmla="*/ 91440 w 91529"/>
              <a:gd name="connsiteY1" fmla="*/ 109728 h 228600"/>
              <a:gd name="connsiteX2" fmla="*/ 18288 w 91529"/>
              <a:gd name="connsiteY2" fmla="*/ 228600 h 228600"/>
              <a:gd name="connsiteX3" fmla="*/ 18288 w 91529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29" h="228600">
                <a:moveTo>
                  <a:pt x="0" y="0"/>
                </a:moveTo>
                <a:cubicBezTo>
                  <a:pt x="44196" y="35814"/>
                  <a:pt x="88392" y="71628"/>
                  <a:pt x="91440" y="109728"/>
                </a:cubicBezTo>
                <a:cubicBezTo>
                  <a:pt x="94488" y="147828"/>
                  <a:pt x="18288" y="228600"/>
                  <a:pt x="18288" y="228600"/>
                </a:cubicBezTo>
                <a:lnTo>
                  <a:pt x="18288" y="228600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0559" y="1965520"/>
            <a:ext cx="3585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8822" y="2641696"/>
            <a:ext cx="3483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Xét</a:t>
            </a:r>
            <a:r>
              <a:rPr lang="en-US" sz="2800" dirty="0">
                <a:solidFill>
                  <a:schemeClr val="bg1"/>
                </a:solidFill>
              </a:rPr>
              <a:t> (O) </a:t>
            </a:r>
            <a:r>
              <a:rPr lang="en-US" sz="2800" dirty="0" err="1">
                <a:solidFill>
                  <a:schemeClr val="bg1"/>
                </a:solidFill>
              </a:rPr>
              <a:t>có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805184" y="2543559"/>
                <a:ext cx="3899529" cy="5963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đ</m:t>
                    </m:r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pB</m:t>
                        </m:r>
                      </m:e>
                    </m:groupChr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80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đ</m:t>
                    </m:r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/>
                          </m:rPr>
                          <a:rPr lang="en-US" sz="2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groupCh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360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184" y="2543559"/>
                <a:ext cx="3899529" cy="596382"/>
              </a:xfrm>
              <a:prstGeom prst="rect">
                <a:avLst/>
              </a:prstGeom>
              <a:blipFill rotWithShape="0">
                <a:blip r:embed="rId5"/>
                <a:stretch>
                  <a:fillRect b="-27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191015" y="3388517"/>
                <a:ext cx="6641177" cy="5963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280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đ</m:t>
                    </m:r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pB</m:t>
                        </m:r>
                      </m:e>
                    </m:groupCh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360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</m:t>
                        </m:r>
                      </m:sup>
                    </m:sSup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sz="280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80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đ</m:t>
                    </m:r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/>
                          </m:rPr>
                          <a:rPr lang="en-US" sz="28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qB</m:t>
                        </m:r>
                      </m:e>
                    </m:groupCh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360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</m:t>
                        </m:r>
                      </m:sup>
                    </m:sSup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015" y="3388517"/>
                <a:ext cx="6641177" cy="596382"/>
              </a:xfrm>
              <a:prstGeom prst="rect">
                <a:avLst/>
              </a:prstGeom>
              <a:blipFill rotWithShape="0">
                <a:blip r:embed="rId6"/>
                <a:stretch>
                  <a:fillRect b="-27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213804" y="4162734"/>
                <a:ext cx="2868799" cy="5963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đ</m:t>
                    </m:r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pB</m:t>
                        </m:r>
                      </m:e>
                    </m:groupChr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285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804" y="4162734"/>
                <a:ext cx="2868799" cy="596382"/>
              </a:xfrm>
              <a:prstGeom prst="rect">
                <a:avLst/>
              </a:prstGeom>
              <a:blipFill rotWithShape="0">
                <a:blip r:embed="rId7"/>
                <a:stretch>
                  <a:fillRect l="-4246" b="-27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 rot="20134955">
            <a:off x="9290304" y="3271553"/>
            <a:ext cx="1322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2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369694" y="1939487"/>
                <a:ext cx="2869055" cy="893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FFFF00"/>
                    </a:solidFill>
                  </a:rPr>
                  <a:t>sđ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/>
                          </m:rPr>
                          <a:rPr lang="en-US" sz="24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qB</m:t>
                        </m:r>
                      </m:e>
                    </m:groupCh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AOB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694" y="1939487"/>
                <a:ext cx="2869055" cy="893706"/>
              </a:xfrm>
              <a:prstGeom prst="rect">
                <a:avLst/>
              </a:prstGeom>
              <a:blipFill rotWithShape="0">
                <a:blip r:embed="rId8"/>
                <a:stretch>
                  <a:fillRect l="-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296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95041" y="185321"/>
                <a:ext cx="8071694" cy="1218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u="sng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91 </a:t>
                </a:r>
                <a:r>
                  <a:rPr lang="en-US" sz="24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(sgk-tr.104):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 = 2 cm;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AOB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041" y="185321"/>
                <a:ext cx="8071694" cy="1218795"/>
              </a:xfrm>
              <a:prstGeom prst="rect">
                <a:avLst/>
              </a:prstGeom>
              <a:blipFill rotWithShape="0">
                <a:blip r:embed="rId2"/>
                <a:stretch>
                  <a:fillRect l="-1133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940212" y="1381768"/>
            <a:ext cx="614273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103402" y="1450420"/>
                <a:ext cx="1279517" cy="524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qB</m:t>
                        </m:r>
                      </m:e>
                    </m:groupCh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402" y="1450420"/>
                <a:ext cx="1279517" cy="524374"/>
              </a:xfrm>
              <a:prstGeom prst="rect">
                <a:avLst/>
              </a:prstGeom>
              <a:blipFill rotWithShape="0">
                <a:blip r:embed="rId3"/>
                <a:stretch>
                  <a:fillRect r="-6667" b="-2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255546" y="1444016"/>
                <a:ext cx="934871" cy="524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⏜"/>
                          <m:pos m:val="top"/>
                          <m:vertJc m:val="bot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sty m:val="p"/>
                              <m:brk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pB</m:t>
                          </m:r>
                        </m:e>
                      </m:groupCh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546" y="1444016"/>
                <a:ext cx="934871" cy="5243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0398438" y="3174981"/>
            <a:ext cx="566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7825003" y="2644410"/>
            <a:ext cx="2699333" cy="2719672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Pie 9"/>
          <p:cNvSpPr/>
          <p:nvPr/>
        </p:nvSpPr>
        <p:spPr>
          <a:xfrm rot="4034479">
            <a:off x="7817970" y="2661153"/>
            <a:ext cx="2713348" cy="2692155"/>
          </a:xfrm>
          <a:prstGeom prst="pie">
            <a:avLst>
              <a:gd name="adj1" fmla="val 20787900"/>
              <a:gd name="adj2" fmla="val 1620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86174" y="5029007"/>
            <a:ext cx="593471" cy="41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03374" y="3785265"/>
            <a:ext cx="585299" cy="41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42805" y="4190166"/>
            <a:ext cx="568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47647" y="3180902"/>
            <a:ext cx="568281" cy="41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357986" y="3883237"/>
                <a:ext cx="593471" cy="385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𝟕𝟓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7986" y="3883237"/>
                <a:ext cx="593471" cy="3854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 20"/>
          <p:cNvSpPr/>
          <p:nvPr/>
        </p:nvSpPr>
        <p:spPr>
          <a:xfrm>
            <a:off x="9290304" y="3950208"/>
            <a:ext cx="91529" cy="228600"/>
          </a:xfrm>
          <a:custGeom>
            <a:avLst/>
            <a:gdLst>
              <a:gd name="connsiteX0" fmla="*/ 0 w 91529"/>
              <a:gd name="connsiteY0" fmla="*/ 0 h 228600"/>
              <a:gd name="connsiteX1" fmla="*/ 91440 w 91529"/>
              <a:gd name="connsiteY1" fmla="*/ 109728 h 228600"/>
              <a:gd name="connsiteX2" fmla="*/ 18288 w 91529"/>
              <a:gd name="connsiteY2" fmla="*/ 228600 h 228600"/>
              <a:gd name="connsiteX3" fmla="*/ 18288 w 91529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29" h="228600">
                <a:moveTo>
                  <a:pt x="0" y="0"/>
                </a:moveTo>
                <a:cubicBezTo>
                  <a:pt x="44196" y="35814"/>
                  <a:pt x="88392" y="71628"/>
                  <a:pt x="91440" y="109728"/>
                </a:cubicBezTo>
                <a:cubicBezTo>
                  <a:pt x="94488" y="147828"/>
                  <a:pt x="18288" y="228600"/>
                  <a:pt x="18288" y="228600"/>
                </a:cubicBezTo>
                <a:lnTo>
                  <a:pt x="18288" y="228600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0134955">
            <a:off x="9290304" y="3271553"/>
            <a:ext cx="1322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2 cm</a:t>
            </a:r>
          </a:p>
        </p:txBody>
      </p:sp>
    </p:spTree>
    <p:extLst>
      <p:ext uri="{BB962C8B-B14F-4D97-AF65-F5344CB8AC3E}">
        <p14:creationId xmlns:p14="http://schemas.microsoft.com/office/powerpoint/2010/main" val="318363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1074265"/>
                  </p:ext>
                </p:extLst>
              </p:nvPr>
            </p:nvGraphicFramePr>
            <p:xfrm>
              <a:off x="822960" y="1683319"/>
              <a:ext cx="10725911" cy="46523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472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151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7627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48716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700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</a:rPr>
                            <a:t>Hình</a:t>
                          </a:r>
                          <a:r>
                            <a:rPr lang="en-US" sz="2400" baseline="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chemeClr val="bg1"/>
                              </a:solidFill>
                            </a:rPr>
                            <a:t>vẽ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</a:rPr>
                            <a:t>Độ</a:t>
                          </a:r>
                          <a:r>
                            <a:rPr lang="en-US" sz="2400" baseline="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chemeClr val="bg1"/>
                              </a:solidFill>
                            </a:rPr>
                            <a:t>dài</a:t>
                          </a:r>
                          <a:r>
                            <a:rPr lang="en-US" sz="2400" baseline="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chemeClr val="bg1"/>
                              </a:solidFill>
                            </a:rPr>
                            <a:t>đường</a:t>
                          </a:r>
                          <a:r>
                            <a:rPr lang="en-US" sz="2400" baseline="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chemeClr val="bg1"/>
                              </a:solidFill>
                            </a:rPr>
                            <a:t>tròn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>
                              <a:solidFill>
                                <a:schemeClr val="bg1"/>
                              </a:solidFill>
                            </a:rPr>
                            <a:t>Độ</a:t>
                          </a:r>
                          <a:r>
                            <a:rPr lang="en-US" sz="2400" i="0" baseline="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2400" i="0" baseline="0" dirty="0" err="1">
                              <a:solidFill>
                                <a:schemeClr val="bg1"/>
                              </a:solidFill>
                            </a:rPr>
                            <a:t>dài</a:t>
                          </a:r>
                          <a:r>
                            <a:rPr lang="en-US" sz="2400" i="0" baseline="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2400" i="0" baseline="0" dirty="0" err="1">
                              <a:solidFill>
                                <a:schemeClr val="bg1"/>
                              </a:solidFill>
                            </a:rPr>
                            <a:t>cung</a:t>
                          </a:r>
                          <a:r>
                            <a:rPr lang="en-US" sz="2400" i="0" baseline="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baseline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0" baseline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2400" b="1" i="0" baseline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𝐨</m:t>
                                  </m:r>
                                </m:sup>
                              </m:sSup>
                            </m:oMath>
                          </a14:m>
                          <a:endParaRPr lang="en-US" sz="2400" i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0" dirty="0">
                              <a:solidFill>
                                <a:srgbClr val="FFFF00"/>
                              </a:solidFill>
                            </a:rPr>
                            <a:t>Độ</a:t>
                          </a:r>
                          <a:r>
                            <a:rPr lang="en-US" sz="2800" i="0" baseline="0" dirty="0">
                              <a:solidFill>
                                <a:srgbClr val="FFFF00"/>
                              </a:solidFill>
                            </a:rPr>
                            <a:t> </a:t>
                          </a:r>
                          <a:r>
                            <a:rPr lang="en-US" sz="2800" i="0" baseline="0" dirty="0" err="1">
                              <a:solidFill>
                                <a:srgbClr val="FFFF00"/>
                              </a:solidFill>
                            </a:rPr>
                            <a:t>dài</a:t>
                          </a:r>
                          <a:r>
                            <a:rPr lang="en-US" sz="2800" i="0" baseline="0" dirty="0">
                              <a:solidFill>
                                <a:srgbClr val="FFFF00"/>
                              </a:solidFill>
                            </a:rPr>
                            <a:t> </a:t>
                          </a:r>
                          <a:r>
                            <a:rPr lang="en-US" sz="2800" i="0" baseline="0" dirty="0" err="1">
                              <a:solidFill>
                                <a:srgbClr val="FFFF00"/>
                              </a:solidFill>
                            </a:rPr>
                            <a:t>cung</a:t>
                          </a:r>
                          <a:r>
                            <a:rPr lang="en-US" sz="2800" i="0" baseline="0" dirty="0">
                              <a:solidFill>
                                <a:srgbClr val="FFFF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i="1" baseline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0" baseline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e>
                                <m:sup>
                                  <m:r>
                                    <a:rPr lang="en-US" sz="2800" b="1" i="0" baseline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𝐨</m:t>
                                  </m:r>
                                </m:sup>
                              </m:sSup>
                            </m:oMath>
                          </a14:m>
                          <a:endParaRPr lang="en-US" sz="2800" i="0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algn="ctr"/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684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1074265"/>
                  </p:ext>
                </p:extLst>
              </p:nvPr>
            </p:nvGraphicFramePr>
            <p:xfrm>
              <a:off x="822960" y="1683319"/>
              <a:ext cx="10725911" cy="46523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47288"/>
                    <a:gridCol w="2615184"/>
                    <a:gridCol w="2176272"/>
                    <a:gridCol w="2487167"/>
                  </a:tblGrid>
                  <a:tr h="883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>
                              <a:solidFill>
                                <a:schemeClr val="bg1"/>
                              </a:solidFill>
                            </a:rPr>
                            <a:t>Hình</a:t>
                          </a:r>
                          <a:r>
                            <a:rPr lang="en-US" sz="2400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solidFill>
                                <a:schemeClr val="bg1"/>
                              </a:solidFill>
                            </a:rPr>
                            <a:t>vẽ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>
                              <a:solidFill>
                                <a:schemeClr val="bg1"/>
                              </a:solidFill>
                            </a:rPr>
                            <a:t>Độ</a:t>
                          </a:r>
                          <a:r>
                            <a:rPr lang="en-US" sz="2400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solidFill>
                                <a:schemeClr val="bg1"/>
                              </a:solidFill>
                            </a:rPr>
                            <a:t>dài</a:t>
                          </a:r>
                          <a:r>
                            <a:rPr lang="en-US" sz="2400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solidFill>
                                <a:schemeClr val="bg1"/>
                              </a:solidFill>
                            </a:rPr>
                            <a:t>đường</a:t>
                          </a:r>
                          <a:r>
                            <a:rPr lang="en-US" sz="2400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solidFill>
                                <a:schemeClr val="bg1"/>
                              </a:solidFill>
                            </a:rPr>
                            <a:t>tròn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79272" t="-6207" r="-115406" b="-42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31863" t="-6207" r="-980" b="-428276"/>
                          </a:stretch>
                        </a:blipFill>
                      </a:tcPr>
                    </a:tc>
                  </a:tr>
                  <a:tr h="37684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680062" y="3970013"/>
                <a:ext cx="1683538" cy="49244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l-GR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𝛑</m:t>
                      </m:r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𝐑</m:t>
                      </m:r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62" y="3970013"/>
                <a:ext cx="1683538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7384021" y="3626961"/>
            <a:ext cx="1067256" cy="1209411"/>
            <a:chOff x="3859966" y="5495544"/>
            <a:chExt cx="2476826" cy="1161288"/>
          </a:xfrm>
          <a:noFill/>
        </p:grpSpPr>
        <p:sp>
          <p:nvSpPr>
            <p:cNvPr id="27" name="Rectangle 26"/>
            <p:cNvSpPr/>
            <p:nvPr/>
          </p:nvSpPr>
          <p:spPr>
            <a:xfrm>
              <a:off x="4059936" y="5495544"/>
              <a:ext cx="2167128" cy="116128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3859966" y="5575265"/>
                  <a:ext cx="2476826" cy="918726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𝛑</m:t>
                            </m:r>
                            <m:r>
                              <a:rPr lang="en-US" sz="32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𝐑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𝟏𝟖𝟎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9966" y="5575265"/>
                  <a:ext cx="2476826" cy="91872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/>
          <p:cNvGrpSpPr/>
          <p:nvPr/>
        </p:nvGrpSpPr>
        <p:grpSpPr>
          <a:xfrm>
            <a:off x="9012936" y="3675084"/>
            <a:ext cx="2476826" cy="1161288"/>
            <a:chOff x="3859966" y="5644399"/>
            <a:chExt cx="2476826" cy="1161288"/>
          </a:xfrm>
        </p:grpSpPr>
        <p:sp>
          <p:nvSpPr>
            <p:cNvPr id="30" name="Rectangle 29"/>
            <p:cNvSpPr/>
            <p:nvPr/>
          </p:nvSpPr>
          <p:spPr>
            <a:xfrm>
              <a:off x="4059936" y="5644399"/>
              <a:ext cx="2167128" cy="1161288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3859966" y="5681590"/>
                  <a:ext cx="2476826" cy="92217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𝛑</m:t>
                            </m:r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𝐑</m:t>
                            </m:r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𝐧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𝟏𝟖𝟎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9966" y="5681590"/>
                  <a:ext cx="2476826" cy="92217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1051240" y="2960633"/>
            <a:ext cx="3024933" cy="3003646"/>
            <a:chOff x="612328" y="2196788"/>
            <a:chExt cx="3024933" cy="3003646"/>
          </a:xfrm>
        </p:grpSpPr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15" t="21039" r="37769" b="29265"/>
            <a:stretch>
              <a:fillRect/>
            </a:stretch>
          </p:blipFill>
          <p:spPr bwMode="auto">
            <a:xfrm>
              <a:off x="612328" y="2196788"/>
              <a:ext cx="3024933" cy="300364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sx="1000" sy="1000" algn="ctr" rotWithShape="0">
                <a:schemeClr val="bg1"/>
              </a:outerShdw>
            </a:effectLst>
          </p:spPr>
        </p:pic>
        <p:sp>
          <p:nvSpPr>
            <p:cNvPr id="23" name="TextBox 22"/>
            <p:cNvSpPr txBox="1"/>
            <p:nvPr/>
          </p:nvSpPr>
          <p:spPr>
            <a:xfrm>
              <a:off x="2495990" y="2212848"/>
              <a:ext cx="5123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A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36976" y="4164800"/>
              <a:ext cx="38787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46068" y="3635049"/>
              <a:ext cx="387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3255264" y="2884103"/>
                  <a:ext cx="323862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5264" y="2884103"/>
                  <a:ext cx="323862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TextBox 35"/>
          <p:cNvSpPr txBox="1"/>
          <p:nvPr/>
        </p:nvSpPr>
        <p:spPr>
          <a:xfrm>
            <a:off x="434721" y="707224"/>
            <a:ext cx="845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6642103" y="4047591"/>
            <a:ext cx="581418" cy="400110"/>
          </a:xfrm>
          <a:prstGeom prst="rightArrow">
            <a:avLst/>
          </a:prstGeom>
          <a:solidFill>
            <a:srgbClr val="FFFF00"/>
          </a:solidFill>
          <a:ln>
            <a:solidFill>
              <a:srgbClr val="385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8570883" y="4023772"/>
            <a:ext cx="546838" cy="400110"/>
          </a:xfrm>
          <a:prstGeom prst="rightArrow">
            <a:avLst/>
          </a:prstGeom>
          <a:solidFill>
            <a:srgbClr val="FFFF00"/>
          </a:solidFill>
          <a:ln>
            <a:solidFill>
              <a:srgbClr val="385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0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0307" y="4679314"/>
            <a:ext cx="796544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Giáo viên: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Đào Duy Tập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Trường THCS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Tả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Thanh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Oai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Thanh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Trì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7" name="TextBox 6"/>
          <p:cNvSpPr txBox="1"/>
          <p:nvPr/>
        </p:nvSpPr>
        <p:spPr>
          <a:xfrm>
            <a:off x="340360" y="2155952"/>
            <a:ext cx="11636248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FF00"/>
                </a:solidFill>
              </a:rPr>
              <a:t>ÔN TẬP CHƯƠNG III (</a:t>
            </a:r>
            <a:r>
              <a:rPr lang="en-US" sz="3600" b="1" dirty="0" err="1">
                <a:solidFill>
                  <a:srgbClr val="FFFF00"/>
                </a:solidFill>
              </a:rPr>
              <a:t>tiết</a:t>
            </a:r>
            <a:r>
              <a:rPr lang="en-US" sz="3600" b="1" dirty="0">
                <a:solidFill>
                  <a:srgbClr val="FFFF00"/>
                </a:solidFill>
              </a:rPr>
              <a:t> 2</a:t>
            </a:r>
            <a:r>
              <a:rPr lang="vi-VN" sz="3600" b="1" dirty="0">
                <a:solidFill>
                  <a:srgbClr val="FFFF00"/>
                </a:solidFill>
              </a:rPr>
              <a:t>)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0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5496" y="82121"/>
                <a:ext cx="7922839" cy="1218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u="sng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91 </a:t>
                </a:r>
                <a:r>
                  <a:rPr lang="en-US" sz="24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(sgk-tr.104):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 = 2 cm;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AOB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96" y="82121"/>
                <a:ext cx="7922839" cy="1218795"/>
              </a:xfrm>
              <a:prstGeom prst="rect">
                <a:avLst/>
              </a:prstGeom>
              <a:blipFill rotWithShape="0">
                <a:blip r:embed="rId2"/>
                <a:stretch>
                  <a:fillRect l="-1231" r="-385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24993" y="1227499"/>
            <a:ext cx="614273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988183" y="1296151"/>
                <a:ext cx="1279517" cy="524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qB</m:t>
                        </m:r>
                      </m:e>
                    </m:groupCh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183" y="1296151"/>
                <a:ext cx="1279517" cy="524374"/>
              </a:xfrm>
              <a:prstGeom prst="rect">
                <a:avLst/>
              </a:prstGeom>
              <a:blipFill rotWithShape="0">
                <a:blip r:embed="rId3"/>
                <a:stretch>
                  <a:fillRect r="-6667" b="-2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140327" y="1289747"/>
                <a:ext cx="934871" cy="524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⏜"/>
                          <m:pos m:val="top"/>
                          <m:vertJc m:val="bot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sty m:val="p"/>
                              <m:brk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pB</m:t>
                          </m:r>
                        </m:e>
                      </m:groupCh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327" y="1289747"/>
                <a:ext cx="934871" cy="5243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0398438" y="3174981"/>
            <a:ext cx="566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7825003" y="2644410"/>
            <a:ext cx="2699333" cy="2719672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Pie 9"/>
          <p:cNvSpPr/>
          <p:nvPr/>
        </p:nvSpPr>
        <p:spPr>
          <a:xfrm rot="4034479">
            <a:off x="7817970" y="2661153"/>
            <a:ext cx="2713348" cy="2692155"/>
          </a:xfrm>
          <a:prstGeom prst="pie">
            <a:avLst>
              <a:gd name="adj1" fmla="val 20787900"/>
              <a:gd name="adj2" fmla="val 1620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86174" y="5029007"/>
            <a:ext cx="593471" cy="41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03374" y="3785265"/>
            <a:ext cx="585299" cy="41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42805" y="4190166"/>
            <a:ext cx="568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47647" y="3180902"/>
            <a:ext cx="568281" cy="41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357986" y="3883237"/>
                <a:ext cx="593471" cy="385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𝟕𝟓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7986" y="3883237"/>
                <a:ext cx="593471" cy="3854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 20"/>
          <p:cNvSpPr/>
          <p:nvPr/>
        </p:nvSpPr>
        <p:spPr>
          <a:xfrm>
            <a:off x="9290304" y="3950208"/>
            <a:ext cx="91529" cy="228600"/>
          </a:xfrm>
          <a:custGeom>
            <a:avLst/>
            <a:gdLst>
              <a:gd name="connsiteX0" fmla="*/ 0 w 91529"/>
              <a:gd name="connsiteY0" fmla="*/ 0 h 228600"/>
              <a:gd name="connsiteX1" fmla="*/ 91440 w 91529"/>
              <a:gd name="connsiteY1" fmla="*/ 109728 h 228600"/>
              <a:gd name="connsiteX2" fmla="*/ 18288 w 91529"/>
              <a:gd name="connsiteY2" fmla="*/ 228600 h 228600"/>
              <a:gd name="connsiteX3" fmla="*/ 18288 w 91529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29" h="228600">
                <a:moveTo>
                  <a:pt x="0" y="0"/>
                </a:moveTo>
                <a:cubicBezTo>
                  <a:pt x="44196" y="35814"/>
                  <a:pt x="88392" y="71628"/>
                  <a:pt x="91440" y="109728"/>
                </a:cubicBezTo>
                <a:cubicBezTo>
                  <a:pt x="94488" y="147828"/>
                  <a:pt x="18288" y="228600"/>
                  <a:pt x="18288" y="228600"/>
                </a:cubicBezTo>
                <a:lnTo>
                  <a:pt x="18288" y="228600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0559" y="1905418"/>
            <a:ext cx="2615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</a:rPr>
              <a:t>Hướng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dẫn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giải</a:t>
            </a:r>
            <a:r>
              <a:rPr lang="en-US" sz="2800" b="1" dirty="0">
                <a:solidFill>
                  <a:srgbClr val="00B0F0"/>
                </a:solidFill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 rot="20134955">
            <a:off x="9290304" y="3271553"/>
            <a:ext cx="1322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2 cm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5915" y="2497186"/>
            <a:ext cx="6617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00559" y="3174981"/>
                <a:ext cx="6767152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groupChr>
                            <m:groupChrPr>
                              <m:chr m:val="⏜"/>
                              <m:pos m:val="top"/>
                              <m:vertJc m:val="bot"/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sty m:val="p"/>
                                  <m:brk/>
                                </m:rPr>
                                <a:rPr lang="en-US" sz="2800" b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qB</m:t>
                              </m:r>
                            </m:e>
                          </m:groupChr>
                        </m:sub>
                      </m:sSub>
                      <m: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rgbClr val="FFFF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R</m:t>
                          </m:r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a:rPr lang="en-US" sz="2800" b="0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559" y="3174981"/>
                <a:ext cx="6767152" cy="8989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01868" y="4278566"/>
                <a:ext cx="6767152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groupChr>
                            <m:groupChrPr>
                              <m:chr m:val="⏜"/>
                              <m:pos m:val="top"/>
                              <m:vertJc m:val="bot"/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sty m:val="p"/>
                                  <m:brk/>
                                </m:rPr>
                                <a:rPr lang="en-US" sz="2800" b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</m:groupChr>
                        </m:sub>
                      </m:sSub>
                      <m: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chemeClr val="bg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R</m:t>
                          </m:r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a:rPr lang="en-US" sz="28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68" y="4278566"/>
                <a:ext cx="6767152" cy="89896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803135" y="3251529"/>
                <a:ext cx="3245331" cy="81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FF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  <m:r>
                          <a:rPr lang="en-US" sz="32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.2.75</m:t>
                        </m:r>
                      </m:num>
                      <m:den>
                        <m:r>
                          <a:rPr lang="en-US" sz="32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  <m:r>
                      <a:rPr lang="en-US" sz="32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sz="32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(cm)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135" y="3251529"/>
                <a:ext cx="3245331" cy="812979"/>
              </a:xfrm>
              <a:prstGeom prst="rect">
                <a:avLst/>
              </a:prstGeom>
              <a:blipFill rotWithShape="0">
                <a:blip r:embed="rId8"/>
                <a:stretch>
                  <a:fillRect l="-4887" b="-9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803135" y="4364551"/>
                <a:ext cx="3618764" cy="81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  <m: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.2.285</m:t>
                        </m:r>
                      </m:num>
                      <m:den>
                        <m: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  <m:r>
                      <a:rPr lang="en-US" sz="3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(cm)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135" y="4364551"/>
                <a:ext cx="3618764" cy="812979"/>
              </a:xfrm>
              <a:prstGeom prst="rect">
                <a:avLst/>
              </a:prstGeom>
              <a:blipFill rotWithShape="0">
                <a:blip r:embed="rId9"/>
                <a:stretch>
                  <a:fillRect l="-4384" r="-1012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27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5" grpId="0"/>
      <p:bldP spid="22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38489" y="370597"/>
                <a:ext cx="7677439" cy="1218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u="sng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91 </a:t>
                </a:r>
                <a:r>
                  <a:rPr lang="en-US" sz="24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(sgk-tr.104):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 = 2 cm;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AOB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489" y="370597"/>
                <a:ext cx="7677439" cy="1218795"/>
              </a:xfrm>
              <a:prstGeom prst="rect">
                <a:avLst/>
              </a:prstGeom>
              <a:blipFill rotWithShape="0">
                <a:blip r:embed="rId2"/>
                <a:stretch>
                  <a:fillRect l="-1271" r="-8499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083692" y="1511218"/>
            <a:ext cx="614273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OAqB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89294" y="3193269"/>
            <a:ext cx="566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7825003" y="2644410"/>
            <a:ext cx="2699333" cy="2719672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Pie 9"/>
          <p:cNvSpPr/>
          <p:nvPr/>
        </p:nvSpPr>
        <p:spPr>
          <a:xfrm rot="4034479">
            <a:off x="7817970" y="2661153"/>
            <a:ext cx="2713348" cy="2692155"/>
          </a:xfrm>
          <a:prstGeom prst="pie">
            <a:avLst>
              <a:gd name="adj1" fmla="val 20787900"/>
              <a:gd name="adj2" fmla="val 1620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86174" y="5029007"/>
            <a:ext cx="593471" cy="41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94230" y="3812697"/>
            <a:ext cx="585299" cy="41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42805" y="4162734"/>
            <a:ext cx="568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47647" y="3180902"/>
            <a:ext cx="568281" cy="41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357986" y="3883237"/>
                <a:ext cx="593471" cy="385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𝟕𝟓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7986" y="3883237"/>
                <a:ext cx="593471" cy="38543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 20"/>
          <p:cNvSpPr/>
          <p:nvPr/>
        </p:nvSpPr>
        <p:spPr>
          <a:xfrm>
            <a:off x="9290304" y="3950208"/>
            <a:ext cx="91529" cy="228600"/>
          </a:xfrm>
          <a:custGeom>
            <a:avLst/>
            <a:gdLst>
              <a:gd name="connsiteX0" fmla="*/ 0 w 91529"/>
              <a:gd name="connsiteY0" fmla="*/ 0 h 228600"/>
              <a:gd name="connsiteX1" fmla="*/ 91440 w 91529"/>
              <a:gd name="connsiteY1" fmla="*/ 109728 h 228600"/>
              <a:gd name="connsiteX2" fmla="*/ 18288 w 91529"/>
              <a:gd name="connsiteY2" fmla="*/ 228600 h 228600"/>
              <a:gd name="connsiteX3" fmla="*/ 18288 w 91529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29" h="228600">
                <a:moveTo>
                  <a:pt x="0" y="0"/>
                </a:moveTo>
                <a:cubicBezTo>
                  <a:pt x="44196" y="35814"/>
                  <a:pt x="88392" y="71628"/>
                  <a:pt x="91440" y="109728"/>
                </a:cubicBezTo>
                <a:cubicBezTo>
                  <a:pt x="94488" y="147828"/>
                  <a:pt x="18288" y="228600"/>
                  <a:pt x="18288" y="228600"/>
                </a:cubicBezTo>
                <a:lnTo>
                  <a:pt x="18288" y="228600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0134955">
            <a:off x="9290304" y="3271553"/>
            <a:ext cx="1322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2 cm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0116152" y="3812697"/>
            <a:ext cx="273142" cy="41755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979801" y="3965097"/>
            <a:ext cx="273142" cy="41755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814561" y="4117497"/>
            <a:ext cx="273142" cy="41755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620449" y="4269897"/>
            <a:ext cx="273142" cy="41755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41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4143247"/>
                  </p:ext>
                </p:extLst>
              </p:nvPr>
            </p:nvGraphicFramePr>
            <p:xfrm>
              <a:off x="489586" y="1495301"/>
              <a:ext cx="11278742" cy="49431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8688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9689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87121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52374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424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/>
                            <a:t>Hình</a:t>
                          </a:r>
                          <a:r>
                            <a:rPr lang="en-US" sz="2400" baseline="0" dirty="0"/>
                            <a:t> </a:t>
                          </a:r>
                          <a:r>
                            <a:rPr lang="en-US" sz="2400" baseline="0" dirty="0" err="1"/>
                            <a:t>vẽ</a:t>
                          </a:r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/>
                            <a:t>Diện</a:t>
                          </a:r>
                          <a:r>
                            <a:rPr lang="en-US" sz="2400" baseline="0" dirty="0"/>
                            <a:t> </a:t>
                          </a:r>
                          <a:r>
                            <a:rPr lang="en-US" sz="2400" baseline="0" dirty="0" err="1"/>
                            <a:t>tích</a:t>
                          </a:r>
                          <a:r>
                            <a:rPr lang="en-US" sz="2400" baseline="0" dirty="0"/>
                            <a:t> </a:t>
                          </a:r>
                          <a:r>
                            <a:rPr lang="en-US" sz="2400" baseline="0" dirty="0" err="1"/>
                            <a:t>hình</a:t>
                          </a:r>
                          <a:r>
                            <a:rPr lang="en-US" sz="2400" baseline="0" dirty="0"/>
                            <a:t> </a:t>
                          </a:r>
                          <a:r>
                            <a:rPr lang="en-US" sz="2400" baseline="0" dirty="0" err="1"/>
                            <a:t>tròn</a:t>
                          </a:r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 err="1"/>
                            <a:t>Diện</a:t>
                          </a:r>
                          <a:r>
                            <a:rPr lang="en-US" sz="2400" i="0" baseline="0" dirty="0"/>
                            <a:t> </a:t>
                          </a:r>
                          <a:r>
                            <a:rPr lang="en-US" sz="2400" i="0" baseline="0" dirty="0" err="1"/>
                            <a:t>tích</a:t>
                          </a:r>
                          <a:r>
                            <a:rPr lang="en-US" sz="2400" i="0" baseline="0" dirty="0"/>
                            <a:t> </a:t>
                          </a:r>
                          <a:r>
                            <a:rPr lang="en-US" sz="2400" i="0" baseline="0" dirty="0" err="1"/>
                            <a:t>hình</a:t>
                          </a:r>
                          <a:r>
                            <a:rPr lang="en-US" sz="2400" i="0" baseline="0" dirty="0"/>
                            <a:t> </a:t>
                          </a:r>
                          <a:r>
                            <a:rPr lang="en-US" sz="2400" i="0" baseline="0" dirty="0" err="1"/>
                            <a:t>quạt</a:t>
                          </a:r>
                          <a:r>
                            <a:rPr lang="en-US" sz="2400" i="0" baseline="0" dirty="0"/>
                            <a:t> </a:t>
                          </a:r>
                          <a:r>
                            <a:rPr lang="en-US" sz="2400" i="0" baseline="0" dirty="0" err="1"/>
                            <a:t>tròn</a:t>
                          </a:r>
                          <a:r>
                            <a:rPr lang="en-US" sz="2400" i="0" baseline="0" dirty="0"/>
                            <a:t> </a:t>
                          </a:r>
                          <a:r>
                            <a:rPr lang="en-US" sz="2400" i="0" baseline="0" dirty="0" err="1"/>
                            <a:t>cung</a:t>
                          </a:r>
                          <a:r>
                            <a:rPr lang="en-US" sz="2400" i="0" baseline="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0" baseline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2400" b="1" i="0" baseline="0" smtClean="0">
                                      <a:latin typeface="Cambria Math" panose="02040503050406030204" pitchFamily="18" charset="0"/>
                                    </a:rPr>
                                    <m:t>𝐨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i="0" baseline="0" dirty="0"/>
                            <a:t>  </a:t>
                          </a:r>
                          <a:endParaRPr lang="en-US" sz="2400" i="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i="0" dirty="0">
                              <a:solidFill>
                                <a:srgbClr val="FFFF00"/>
                              </a:solidFill>
                            </a:rPr>
                            <a:t>Diện</a:t>
                          </a:r>
                          <a:r>
                            <a:rPr lang="en-US" sz="2400" i="0" baseline="0" dirty="0">
                              <a:solidFill>
                                <a:srgbClr val="FFFF00"/>
                              </a:solidFill>
                            </a:rPr>
                            <a:t> </a:t>
                          </a:r>
                          <a:r>
                            <a:rPr lang="en-US" sz="2400" i="0" baseline="0" dirty="0" err="1">
                              <a:solidFill>
                                <a:srgbClr val="FFFF00"/>
                              </a:solidFill>
                            </a:rPr>
                            <a:t>tích</a:t>
                          </a:r>
                          <a:r>
                            <a:rPr lang="en-US" sz="2400" i="0" baseline="0" dirty="0">
                              <a:solidFill>
                                <a:srgbClr val="FFFF00"/>
                              </a:solidFill>
                            </a:rPr>
                            <a:t> </a:t>
                          </a:r>
                          <a:r>
                            <a:rPr lang="en-US" sz="2400" i="0" baseline="0" dirty="0" err="1">
                              <a:solidFill>
                                <a:srgbClr val="FFFF00"/>
                              </a:solidFill>
                            </a:rPr>
                            <a:t>hình</a:t>
                          </a:r>
                          <a:r>
                            <a:rPr lang="en-US" sz="2400" i="0" baseline="0" dirty="0">
                              <a:solidFill>
                                <a:srgbClr val="FFFF00"/>
                              </a:solidFill>
                            </a:rPr>
                            <a:t> </a:t>
                          </a:r>
                          <a:r>
                            <a:rPr lang="en-US" sz="2400" i="0" baseline="0" dirty="0" err="1">
                              <a:solidFill>
                                <a:srgbClr val="FFFF00"/>
                              </a:solidFill>
                            </a:rPr>
                            <a:t>quạt</a:t>
                          </a:r>
                          <a:r>
                            <a:rPr lang="en-US" sz="2400" i="0" baseline="0" dirty="0">
                              <a:solidFill>
                                <a:srgbClr val="FFFF00"/>
                              </a:solidFill>
                            </a:rPr>
                            <a:t> </a:t>
                          </a:r>
                          <a:r>
                            <a:rPr lang="en-US" sz="2400" i="0" baseline="0" dirty="0" err="1">
                              <a:solidFill>
                                <a:srgbClr val="FFFF00"/>
                              </a:solidFill>
                            </a:rPr>
                            <a:t>tròn</a:t>
                          </a:r>
                          <a:r>
                            <a:rPr lang="en-US" sz="2400" i="0" baseline="0" dirty="0">
                              <a:solidFill>
                                <a:srgbClr val="FFFF00"/>
                              </a:solidFill>
                            </a:rPr>
                            <a:t> </a:t>
                          </a:r>
                          <a:r>
                            <a:rPr lang="en-US" sz="2400" i="0" baseline="0" dirty="0" err="1">
                              <a:solidFill>
                                <a:srgbClr val="FFFF00"/>
                              </a:solidFill>
                            </a:rPr>
                            <a:t>cung</a:t>
                          </a:r>
                          <a:r>
                            <a:rPr lang="en-US" sz="2400" i="0" baseline="0" dirty="0">
                              <a:solidFill>
                                <a:srgbClr val="FFFF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baseline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0" baseline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e>
                                <m:sup>
                                  <m:r>
                                    <a:rPr lang="en-US" sz="2400" b="1" i="0" baseline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𝐨</m:t>
                                  </m:r>
                                </m:sup>
                              </m:sSup>
                            </m:oMath>
                          </a14:m>
                          <a:endParaRPr lang="en-US" sz="2400" i="0" dirty="0"/>
                        </a:p>
                        <a:p>
                          <a:pPr algn="ctr"/>
                          <a:endParaRPr lang="en-US" sz="2400" i="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519038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4143247"/>
                  </p:ext>
                </p:extLst>
              </p:nvPr>
            </p:nvGraphicFramePr>
            <p:xfrm>
              <a:off x="489586" y="1495301"/>
              <a:ext cx="11278742" cy="49431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86886"/>
                    <a:gridCol w="2596896"/>
                    <a:gridCol w="2871216"/>
                    <a:gridCol w="2523744"/>
                  </a:tblGrid>
                  <a:tr h="1424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/>
                            <a:t>Hình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baseline="0" dirty="0" err="1" smtClean="0"/>
                            <a:t>vẽ</a:t>
                          </a:r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/>
                            <a:t>Diện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baseline="0" dirty="0" err="1" smtClean="0"/>
                            <a:t>tích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baseline="0" dirty="0" err="1" smtClean="0"/>
                            <a:t>hình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baseline="0" dirty="0" err="1" smtClean="0"/>
                            <a:t>tròn</a:t>
                          </a:r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5308" t="-3419" r="-88747" b="-2478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47343" t="-3419" r="-966" b="-247863"/>
                          </a:stretch>
                        </a:blipFill>
                      </a:tcPr>
                    </a:tc>
                  </a:tr>
                  <a:tr h="3519038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6" name="Group 5"/>
          <p:cNvGrpSpPr/>
          <p:nvPr/>
        </p:nvGrpSpPr>
        <p:grpSpPr>
          <a:xfrm>
            <a:off x="656180" y="3252590"/>
            <a:ext cx="3070952" cy="2908745"/>
            <a:chOff x="1598012" y="3371462"/>
            <a:chExt cx="3070952" cy="2908745"/>
          </a:xfrm>
        </p:grpSpPr>
        <p:grpSp>
          <p:nvGrpSpPr>
            <p:cNvPr id="2" name="Group 1"/>
            <p:cNvGrpSpPr/>
            <p:nvPr/>
          </p:nvGrpSpPr>
          <p:grpSpPr>
            <a:xfrm>
              <a:off x="1598012" y="3371462"/>
              <a:ext cx="3070952" cy="2908745"/>
              <a:chOff x="1581912" y="3380740"/>
              <a:chExt cx="3070952" cy="2908745"/>
            </a:xfrm>
          </p:grpSpPr>
          <p:grpSp>
            <p:nvGrpSpPr>
              <p:cNvPr id="12" name="Group 76"/>
              <p:cNvGrpSpPr>
                <a:grpSpLocks/>
              </p:cNvGrpSpPr>
              <p:nvPr/>
            </p:nvGrpSpPr>
            <p:grpSpPr bwMode="auto">
              <a:xfrm>
                <a:off x="1581912" y="3547872"/>
                <a:ext cx="2741613" cy="2741613"/>
                <a:chOff x="1872" y="1152"/>
                <a:chExt cx="1536" cy="1536"/>
              </a:xfrm>
            </p:grpSpPr>
            <p:sp>
              <p:nvSpPr>
                <p:cNvPr id="21" name="Oval 77"/>
                <p:cNvSpPr>
                  <a:spLocks noChangeArrowheads="1"/>
                </p:cNvSpPr>
                <p:nvPr/>
              </p:nvSpPr>
              <p:spPr bwMode="auto">
                <a:xfrm>
                  <a:off x="2632" y="1912"/>
                  <a:ext cx="29" cy="29"/>
                </a:xfrm>
                <a:prstGeom prst="ellipse">
                  <a:avLst/>
                </a:prstGeom>
                <a:solidFill>
                  <a:schemeClr val="tx2"/>
                </a:solidFill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rgbClr val="FFFF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" name="Oval 78"/>
                <p:cNvSpPr>
                  <a:spLocks noChangeArrowheads="1"/>
                </p:cNvSpPr>
                <p:nvPr/>
              </p:nvSpPr>
              <p:spPr bwMode="auto">
                <a:xfrm>
                  <a:off x="1872" y="1152"/>
                  <a:ext cx="1536" cy="1536"/>
                </a:xfrm>
                <a:prstGeom prst="ellips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rgbClr val="FFFF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" name="Arc 80"/>
              <p:cNvSpPr>
                <a:spLocks/>
              </p:cNvSpPr>
              <p:nvPr/>
            </p:nvSpPr>
            <p:spPr bwMode="auto">
              <a:xfrm>
                <a:off x="2953512" y="3755835"/>
                <a:ext cx="1371600" cy="1204912"/>
              </a:xfrm>
              <a:custGeom>
                <a:avLst/>
                <a:gdLst>
                  <a:gd name="T0" fmla="*/ 2147483646 w 21600"/>
                  <a:gd name="T1" fmla="*/ 0 h 18973"/>
                  <a:gd name="T2" fmla="*/ 2147483646 w 21600"/>
                  <a:gd name="T3" fmla="*/ 2147483646 h 18973"/>
                  <a:gd name="T4" fmla="*/ 0 w 21600"/>
                  <a:gd name="T5" fmla="*/ 2147483646 h 1897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18973" fill="none" extrusionOk="0">
                    <a:moveTo>
                      <a:pt x="11027" y="-1"/>
                    </a:moveTo>
                    <a:cubicBezTo>
                      <a:pt x="17581" y="3891"/>
                      <a:pt x="21600" y="10950"/>
                      <a:pt x="21600" y="18573"/>
                    </a:cubicBezTo>
                    <a:cubicBezTo>
                      <a:pt x="21600" y="18706"/>
                      <a:pt x="21598" y="18839"/>
                      <a:pt x="21596" y="18973"/>
                    </a:cubicBezTo>
                  </a:path>
                  <a:path w="21600" h="18973" stroke="0" extrusionOk="0">
                    <a:moveTo>
                      <a:pt x="11027" y="-1"/>
                    </a:moveTo>
                    <a:cubicBezTo>
                      <a:pt x="17581" y="3891"/>
                      <a:pt x="21600" y="10950"/>
                      <a:pt x="21600" y="18573"/>
                    </a:cubicBezTo>
                    <a:cubicBezTo>
                      <a:pt x="21600" y="18706"/>
                      <a:pt x="21598" y="18839"/>
                      <a:pt x="21596" y="18973"/>
                    </a:cubicBezTo>
                    <a:lnTo>
                      <a:pt x="0" y="18573"/>
                    </a:lnTo>
                    <a:lnTo>
                      <a:pt x="11027" y="-1"/>
                    </a:lnTo>
                    <a:close/>
                  </a:path>
                </a:pathLst>
              </a:custGeom>
              <a:solidFill>
                <a:schemeClr val="hlink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" name="Line 81"/>
              <p:cNvSpPr>
                <a:spLocks noChangeShapeType="1"/>
              </p:cNvSpPr>
              <p:nvPr/>
            </p:nvSpPr>
            <p:spPr bwMode="auto">
              <a:xfrm>
                <a:off x="2962656" y="4946079"/>
                <a:ext cx="1371600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" name="Line 82"/>
              <p:cNvSpPr>
                <a:spLocks noChangeShapeType="1"/>
              </p:cNvSpPr>
              <p:nvPr/>
            </p:nvSpPr>
            <p:spPr bwMode="auto">
              <a:xfrm rot="18000000">
                <a:off x="2615375" y="4336860"/>
                <a:ext cx="1371600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" name="Text Box 83"/>
              <p:cNvSpPr txBox="1">
                <a:spLocks noChangeArrowheads="1"/>
              </p:cNvSpPr>
              <p:nvPr/>
            </p:nvSpPr>
            <p:spPr bwMode="auto">
              <a:xfrm>
                <a:off x="3538538" y="3380740"/>
                <a:ext cx="3683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dirty="0">
                    <a:solidFill>
                      <a:srgbClr val="FFFF00"/>
                    </a:solidFill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17" name="Text Box 84"/>
              <p:cNvSpPr txBox="1">
                <a:spLocks noChangeArrowheads="1"/>
              </p:cNvSpPr>
              <p:nvPr/>
            </p:nvSpPr>
            <p:spPr bwMode="auto">
              <a:xfrm>
                <a:off x="4282250" y="4717860"/>
                <a:ext cx="37061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dirty="0">
                    <a:solidFill>
                      <a:srgbClr val="FFFF00"/>
                    </a:solidFill>
                    <a:cs typeface="Arial" panose="020B0604020202020204" pitchFamily="34" charset="0"/>
                  </a:rPr>
                  <a:t>B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 Box 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77462" y="3954272"/>
                    <a:ext cx="539956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alt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𝒐</m:t>
                              </m:r>
                            </m:sup>
                          </m:sSup>
                        </m:oMath>
                      </m:oMathPara>
                    </a14:m>
                    <a:endParaRPr lang="en-US" altLang="en-US" sz="2000" b="1" i="1" dirty="0">
                      <a:solidFill>
                        <a:srgbClr val="FFFF00"/>
                      </a:solidFill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8" name="Text Box 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077462" y="3954272"/>
                    <a:ext cx="539956" cy="40011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Text Box 86"/>
              <p:cNvSpPr txBox="1">
                <a:spLocks noChangeArrowheads="1"/>
              </p:cNvSpPr>
              <p:nvPr/>
            </p:nvSpPr>
            <p:spPr bwMode="auto">
              <a:xfrm>
                <a:off x="3003804" y="4066985"/>
                <a:ext cx="35137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>
                    <a:solidFill>
                      <a:srgbClr val="FFFF00"/>
                    </a:solidFill>
                    <a:cs typeface="Arial" panose="020B0604020202020204" pitchFamily="34" charset="0"/>
                  </a:rPr>
                  <a:t>R</a:t>
                </a:r>
              </a:p>
            </p:txBody>
          </p:sp>
          <p:sp>
            <p:nvSpPr>
              <p:cNvPr id="20" name="Text Box 87"/>
              <p:cNvSpPr txBox="1">
                <a:spLocks noChangeArrowheads="1"/>
              </p:cNvSpPr>
              <p:nvPr/>
            </p:nvSpPr>
            <p:spPr bwMode="auto">
              <a:xfrm>
                <a:off x="2648712" y="4807395"/>
                <a:ext cx="3810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dirty="0">
                    <a:solidFill>
                      <a:srgbClr val="FFFF00"/>
                    </a:solidFill>
                    <a:cs typeface="Arial" panose="020B0604020202020204" pitchFamily="34" charset="0"/>
                  </a:rPr>
                  <a:t>O</a:t>
                </a:r>
              </a:p>
            </p:txBody>
          </p:sp>
        </p:grpSp>
        <p:sp>
          <p:nvSpPr>
            <p:cNvPr id="4" name="Oval 3"/>
            <p:cNvSpPr/>
            <p:nvPr/>
          </p:nvSpPr>
          <p:spPr>
            <a:xfrm flipH="1">
              <a:off x="2939797" y="4911472"/>
              <a:ext cx="45719" cy="4571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330121" y="4272650"/>
                <a:ext cx="1609222" cy="50359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𝛑</m:t>
                      </m:r>
                      <m:sSup>
                        <m:sSupPr>
                          <m:ctrlPr>
                            <a:rPr lang="el-GR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p>
                          <m:r>
                            <a:rPr lang="en-US" sz="32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2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121" y="4272650"/>
                <a:ext cx="1609222" cy="5035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7164857" y="3977921"/>
                <a:ext cx="1131464" cy="109305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𝛑</m:t>
                          </m:r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p>
                              <m:r>
                                <a:rPr lang="en-US" sz="32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3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𝟑𝟔𝟎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857" y="3977921"/>
                <a:ext cx="1131464" cy="109305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579735" y="4040470"/>
                <a:ext cx="1867154" cy="967957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𝛑</m:t>
                          </m:r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p>
                              <m:r>
                                <a:rPr lang="en-US" sz="2800" b="1" i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𝐧</m:t>
                          </m:r>
                        </m:num>
                        <m:den>
                          <m:r>
                            <a:rPr lang="en-US" sz="28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𝟑𝟔𝟎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9735" y="4040470"/>
                <a:ext cx="1867154" cy="96795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200025" y="280035"/>
            <a:ext cx="9565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9585" y="808333"/>
            <a:ext cx="845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6251623" y="4371975"/>
            <a:ext cx="577802" cy="386850"/>
          </a:xfrm>
          <a:prstGeom prst="rightArrow">
            <a:avLst/>
          </a:prstGeom>
          <a:solidFill>
            <a:srgbClr val="FFFF00"/>
          </a:solidFill>
          <a:ln>
            <a:solidFill>
              <a:srgbClr val="385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8841328" y="4376139"/>
            <a:ext cx="546838" cy="400110"/>
          </a:xfrm>
          <a:prstGeom prst="rightArrow">
            <a:avLst/>
          </a:prstGeom>
          <a:solidFill>
            <a:srgbClr val="FFFF00"/>
          </a:solidFill>
          <a:ln>
            <a:solidFill>
              <a:srgbClr val="385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882934" y="5253394"/>
                <a:ext cx="1316736" cy="907941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FFFF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𝒍𝑹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2934" y="5253394"/>
                <a:ext cx="1316736" cy="9079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865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2" grpId="0" animBg="1"/>
      <p:bldP spid="33" grpId="0" animBg="1"/>
      <p:bldP spid="23" grpId="0" animBg="1"/>
      <p:bldP spid="25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50676" y="370597"/>
                <a:ext cx="7719970" cy="1218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u="sng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91 </a:t>
                </a:r>
                <a:r>
                  <a:rPr lang="en-US" sz="24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(sgk-tr.104):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 = 2 cm;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AOB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76" y="370597"/>
                <a:ext cx="7719970" cy="1218795"/>
              </a:xfrm>
              <a:prstGeom prst="rect">
                <a:avLst/>
              </a:prstGeom>
              <a:blipFill rotWithShape="0">
                <a:blip r:embed="rId2"/>
                <a:stretch>
                  <a:fillRect l="-1184" r="-7893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62153" y="1511218"/>
            <a:ext cx="614273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OAqB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89294" y="3211557"/>
            <a:ext cx="566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7825003" y="2644410"/>
            <a:ext cx="2699333" cy="2719672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Pie 9"/>
          <p:cNvSpPr/>
          <p:nvPr/>
        </p:nvSpPr>
        <p:spPr>
          <a:xfrm rot="4034479">
            <a:off x="7817970" y="2661153"/>
            <a:ext cx="2713348" cy="2692155"/>
          </a:xfrm>
          <a:prstGeom prst="pie">
            <a:avLst>
              <a:gd name="adj1" fmla="val 20787900"/>
              <a:gd name="adj2" fmla="val 1620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86174" y="5029007"/>
            <a:ext cx="593471" cy="41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03374" y="3803553"/>
            <a:ext cx="585299" cy="41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42805" y="4162734"/>
            <a:ext cx="568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47647" y="3180902"/>
            <a:ext cx="568281" cy="41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357986" y="3883237"/>
                <a:ext cx="593471" cy="385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𝟕𝟓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7986" y="3883237"/>
                <a:ext cx="593471" cy="38543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 20"/>
          <p:cNvSpPr/>
          <p:nvPr/>
        </p:nvSpPr>
        <p:spPr>
          <a:xfrm>
            <a:off x="9290304" y="3950208"/>
            <a:ext cx="91529" cy="228600"/>
          </a:xfrm>
          <a:custGeom>
            <a:avLst/>
            <a:gdLst>
              <a:gd name="connsiteX0" fmla="*/ 0 w 91529"/>
              <a:gd name="connsiteY0" fmla="*/ 0 h 228600"/>
              <a:gd name="connsiteX1" fmla="*/ 91440 w 91529"/>
              <a:gd name="connsiteY1" fmla="*/ 109728 h 228600"/>
              <a:gd name="connsiteX2" fmla="*/ 18288 w 91529"/>
              <a:gd name="connsiteY2" fmla="*/ 228600 h 228600"/>
              <a:gd name="connsiteX3" fmla="*/ 18288 w 91529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29" h="228600">
                <a:moveTo>
                  <a:pt x="0" y="0"/>
                </a:moveTo>
                <a:cubicBezTo>
                  <a:pt x="44196" y="35814"/>
                  <a:pt x="88392" y="71628"/>
                  <a:pt x="91440" y="109728"/>
                </a:cubicBezTo>
                <a:cubicBezTo>
                  <a:pt x="94488" y="147828"/>
                  <a:pt x="18288" y="228600"/>
                  <a:pt x="18288" y="228600"/>
                </a:cubicBezTo>
                <a:lnTo>
                  <a:pt x="18288" y="228600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0134955">
            <a:off x="9290304" y="3271553"/>
            <a:ext cx="1322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2 cm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62153" y="2121190"/>
            <a:ext cx="2615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</a:rPr>
              <a:t>Hướng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dẫn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giải</a:t>
            </a:r>
            <a:r>
              <a:rPr lang="en-US" sz="2800" b="1" dirty="0">
                <a:solidFill>
                  <a:srgbClr val="00B0F0"/>
                </a:solidFill>
              </a:rPr>
              <a:t>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5097" y="2644410"/>
            <a:ext cx="6699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62153" y="3902663"/>
                <a:ext cx="1796902" cy="956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</m:t>
                              </m:r>
                            </m:e>
                            <m:sup>
                              <m:r>
                                <a:rPr lang="en-US" sz="2800" b="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a:rPr lang="en-US" sz="28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360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153" y="3902663"/>
                <a:ext cx="1796902" cy="95692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89963" y="5186016"/>
                <a:ext cx="1156471" cy="793807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en-US" sz="24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𝒍𝑹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b="1" i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963" y="5186016"/>
                <a:ext cx="1156471" cy="7938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620245" y="3893949"/>
                <a:ext cx="1959447" cy="956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  <m: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.75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360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245" y="3893949"/>
                <a:ext cx="1959447" cy="9569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037582" y="5186016"/>
                <a:ext cx="4180338" cy="793807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4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𝛑</m:t>
                          </m:r>
                        </m:num>
                        <m:den>
                          <m:r>
                            <a:rPr lang="en-US" sz="24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24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𝐑</m:t>
                          </m:r>
                        </m:num>
                        <m:den>
                          <m:r>
                            <a:rPr lang="en-US" sz="2400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4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𝛑</m:t>
                          </m:r>
                        </m:num>
                        <m:den>
                          <m:r>
                            <a:rPr lang="en-US" sz="24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24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582" y="5186016"/>
                <a:ext cx="4180338" cy="79380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417147" y="3934986"/>
                <a:ext cx="2188035" cy="910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cm</m:t>
                              </m:r>
                            </m:e>
                            <m:sup>
                              <m:r>
                                <a:rPr lang="en-US" sz="2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147" y="3934986"/>
                <a:ext cx="2188035" cy="91057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94333" y="5190268"/>
                <a:ext cx="1675018" cy="793679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400" b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𝛑</m:t>
                          </m:r>
                        </m:num>
                        <m:den>
                          <m:r>
                            <a:rPr lang="en-US" sz="2400" b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d>
                        <m:dPr>
                          <m:ctrlP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𝐜𝐦</m:t>
                              </m:r>
                            </m:e>
                            <m:sup>
                              <m:r>
                                <a:rPr lang="en-US" sz="2400" b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333" y="5190268"/>
                <a:ext cx="1675018" cy="79367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518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7" grpId="0"/>
      <p:bldP spid="22" grpId="0" animBg="1"/>
      <p:bldP spid="23" grpId="0"/>
      <p:bldP spid="24" grpId="0" animBg="1"/>
      <p:bldP spid="25" grpId="0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242048" y="4535424"/>
            <a:ext cx="155447" cy="17505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8377" y="320120"/>
            <a:ext cx="6142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97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(sgk-tr.105):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8377" y="746840"/>
            <a:ext cx="8684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Cho tam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A. 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MC.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BM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9001" y="2617197"/>
            <a:ext cx="6142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ABCD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89001" y="3245085"/>
                <a:ext cx="6142736" cy="474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ABD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ACD</m:t>
                        </m:r>
                      </m:e>
                    </m:acc>
                  </m:oMath>
                </a14:m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01" y="3245085"/>
                <a:ext cx="6142736" cy="474169"/>
              </a:xfrm>
              <a:prstGeom prst="rect">
                <a:avLst/>
              </a:prstGeom>
              <a:blipFill rotWithShape="0">
                <a:blip r:embed="rId2"/>
                <a:stretch>
                  <a:fillRect l="-1587" t="-6410" b="-29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89001" y="3885477"/>
                <a:ext cx="6142736" cy="474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CA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SCB</m:t>
                        </m:r>
                      </m:e>
                    </m:acc>
                  </m:oMath>
                </a14:m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01" y="3885477"/>
                <a:ext cx="6142736" cy="474169"/>
              </a:xfrm>
              <a:prstGeom prst="rect">
                <a:avLst/>
              </a:prstGeom>
              <a:blipFill rotWithShape="0">
                <a:blip r:embed="rId3"/>
                <a:stretch>
                  <a:fillRect l="-1587" t="-6410" b="-29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Triangle 8"/>
          <p:cNvSpPr/>
          <p:nvPr/>
        </p:nvSpPr>
        <p:spPr>
          <a:xfrm>
            <a:off x="7242048" y="3245085"/>
            <a:ext cx="4343400" cy="1465394"/>
          </a:xfrm>
          <a:prstGeom prst="rtTriangl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357616" y="4681728"/>
            <a:ext cx="45719" cy="4571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88885" y="2878807"/>
            <a:ext cx="61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35132" y="4670268"/>
            <a:ext cx="61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89743" y="6254496"/>
            <a:ext cx="61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03917" y="5660021"/>
            <a:ext cx="61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23098" y="4679696"/>
            <a:ext cx="61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615166" y="4501484"/>
            <a:ext cx="61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41642" y="4640169"/>
            <a:ext cx="61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9973056" y="4687824"/>
            <a:ext cx="45719" cy="457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372854" y="2990088"/>
            <a:ext cx="3268219" cy="334818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1619357" y="4697349"/>
            <a:ext cx="45719" cy="4571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7246239" y="3245085"/>
            <a:ext cx="2303525" cy="30094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9534906" y="6240399"/>
            <a:ext cx="45719" cy="457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9555642" y="4718085"/>
            <a:ext cx="2084451" cy="15430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29" idx="2"/>
          </p:cNvCxnSpPr>
          <p:nvPr/>
        </p:nvCxnSpPr>
        <p:spPr>
          <a:xfrm>
            <a:off x="7232904" y="4718304"/>
            <a:ext cx="2302002" cy="154495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8753856" y="5736336"/>
            <a:ext cx="45719" cy="457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388763" y="5676360"/>
            <a:ext cx="438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3232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6" grpId="0"/>
      <p:bldP spid="7" grpId="0"/>
      <p:bldP spid="9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  <p:bldP spid="29" grpId="0" animBg="1"/>
      <p:bldP spid="36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852" y="101045"/>
            <a:ext cx="6142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97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(sgk-tr.105):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8202" y="97998"/>
            <a:ext cx="7408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74239" y="2747853"/>
            <a:ext cx="125006" cy="1393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027350" y="1371600"/>
            <a:ext cx="4259961" cy="3063681"/>
            <a:chOff x="8027350" y="1371600"/>
            <a:chExt cx="4259961" cy="3063681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8277609" y="1720403"/>
              <a:ext cx="1852422" cy="239628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ight Triangle 8"/>
            <p:cNvSpPr/>
            <p:nvPr/>
          </p:nvSpPr>
          <p:spPr>
            <a:xfrm>
              <a:off x="8274239" y="1720403"/>
              <a:ext cx="3492825" cy="1166840"/>
            </a:xfrm>
            <a:prstGeom prst="rtTriangl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9183597" y="1517358"/>
              <a:ext cx="2628199" cy="2666036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112969" y="1371600"/>
              <a:ext cx="496349" cy="318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359515" y="2855225"/>
              <a:ext cx="496349" cy="318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001347" y="4116688"/>
              <a:ext cx="496349" cy="318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807084" y="2843682"/>
              <a:ext cx="496349" cy="318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790962" y="2720828"/>
              <a:ext cx="496349" cy="318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27350" y="2878883"/>
              <a:ext cx="496349" cy="318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10470429" y="2869204"/>
              <a:ext cx="36766" cy="3640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 flipV="1">
              <a:off x="10134758" y="2893300"/>
              <a:ext cx="1676250" cy="122867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endCxn id="29" idx="2"/>
            </p:cNvCxnSpPr>
            <p:nvPr/>
          </p:nvCxnSpPr>
          <p:spPr>
            <a:xfrm>
              <a:off x="8266885" y="2893474"/>
              <a:ext cx="1851197" cy="123019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9489987" y="3704096"/>
              <a:ext cx="36766" cy="3640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/>
          <p:cNvSpPr/>
          <p:nvPr/>
        </p:nvSpPr>
        <p:spPr>
          <a:xfrm>
            <a:off x="9171343" y="2864350"/>
            <a:ext cx="36766" cy="3640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288994" y="3643329"/>
            <a:ext cx="496349" cy="318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23" name="Oval 22"/>
          <p:cNvSpPr/>
          <p:nvPr/>
        </p:nvSpPr>
        <p:spPr>
          <a:xfrm>
            <a:off x="11794332" y="2876788"/>
            <a:ext cx="36766" cy="3640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118083" y="4105463"/>
            <a:ext cx="36766" cy="364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/>
              <p:cNvSpPr/>
              <p:nvPr/>
            </p:nvSpPr>
            <p:spPr>
              <a:xfrm>
                <a:off x="686693" y="1344462"/>
                <a:ext cx="7434201" cy="1720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23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2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(O) </a:t>
                </a:r>
                <a:r>
                  <a:rPr lang="en-US" sz="23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3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3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MD</m:t>
                        </m:r>
                        <m:r>
                          <m:rPr>
                            <m:sty m:val="p"/>
                          </m:rPr>
                          <a:rPr lang="en-US" sz="23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  <m:r>
                      <a:rPr lang="en-US" sz="23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3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3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3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vi-VN" sz="2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(góc nội tiế</a:t>
                </a:r>
                <a:r>
                  <a:rPr lang="en-US" sz="2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 </a:t>
                </a:r>
                <a:r>
                  <a:rPr lang="vi-VN" sz="2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chắn nửa đường tròn)</a:t>
                </a:r>
                <a:endParaRPr lang="en-US" sz="2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3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23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vi-VN" sz="23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300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sty m:val="p"/>
                            </m:rPr>
                            <a:rPr lang="en-US" sz="23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DC</m:t>
                          </m:r>
                        </m:e>
                      </m:acc>
                      <m:r>
                        <a:rPr lang="en-US" sz="230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3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3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3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2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3" name="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93" y="1344462"/>
                <a:ext cx="7434201" cy="1720856"/>
              </a:xfrm>
              <a:prstGeom prst="rect">
                <a:avLst/>
              </a:prstGeom>
              <a:blipFill rotWithShape="0">
                <a:blip r:embed="rId2"/>
                <a:stretch>
                  <a:fillRect l="-1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7" name="Straight Connector 106"/>
          <p:cNvCxnSpPr/>
          <p:nvPr/>
        </p:nvCxnSpPr>
        <p:spPr>
          <a:xfrm>
            <a:off x="7996943" y="1530896"/>
            <a:ext cx="64691" cy="3654749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686693" y="4114579"/>
                <a:ext cx="6967403" cy="1184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3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BDC</m:t>
                        </m:r>
                      </m:e>
                    </m:acc>
                    <m:r>
                      <a:rPr lang="en-US" sz="23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3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3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BAC</m:t>
                        </m:r>
                      </m:e>
                    </m:acc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23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2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2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en-US" sz="23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23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23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3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nhìn</a:t>
                </a:r>
                <a:r>
                  <a:rPr lang="en-US" sz="2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2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BC </a:t>
                </a:r>
                <a:r>
                  <a:rPr lang="en-US" sz="23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2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vi-VN" sz="2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93" y="4114579"/>
                <a:ext cx="6967403" cy="1184748"/>
              </a:xfrm>
              <a:prstGeom prst="rect">
                <a:avLst/>
              </a:prstGeom>
              <a:blipFill rotWithShape="0">
                <a:blip r:embed="rId3"/>
                <a:stretch>
                  <a:fillRect l="-1312" r="-1225" b="-4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Rectangle 109"/>
          <p:cNvSpPr/>
          <p:nvPr/>
        </p:nvSpPr>
        <p:spPr>
          <a:xfrm>
            <a:off x="635491" y="5226291"/>
            <a:ext cx="10932731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vi-VN" sz="2300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⇒</a:t>
            </a:r>
            <a:r>
              <a:rPr lang="vi-VN" sz="2300" dirty="0">
                <a:solidFill>
                  <a:srgbClr val="FFFF00"/>
                </a:solidFill>
                <a:cs typeface="Times New Roman" panose="02020603050405020304" pitchFamily="18" charset="0"/>
              </a:rPr>
              <a:t> tứ giác ABC</a:t>
            </a:r>
            <a:r>
              <a:rPr lang="en-US" sz="2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US" sz="23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>
                <a:solidFill>
                  <a:srgbClr val="FFFF00"/>
                </a:solidFill>
                <a:cs typeface="Arial" panose="020B0604020202020204" pitchFamily="34" charset="0"/>
              </a:rPr>
              <a:t>nội tiế</a:t>
            </a:r>
            <a:r>
              <a:rPr lang="en-US" sz="2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vi-VN" sz="2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tròn</a:t>
            </a:r>
            <a:r>
              <a:rPr lang="en-US" sz="2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BC </a:t>
            </a:r>
            <a:r>
              <a:rPr lang="vi-VN" sz="2300" dirty="0">
                <a:solidFill>
                  <a:srgbClr val="FFFF00"/>
                </a:solidFill>
                <a:cs typeface="Arial" panose="020B0604020202020204" pitchFamily="34" charset="0"/>
              </a:rPr>
              <a:t>(</a:t>
            </a:r>
            <a:r>
              <a:rPr lang="en-US" sz="23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vi-VN" sz="2300" dirty="0">
                <a:solidFill>
                  <a:srgbClr val="FFFF0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447803" y="875012"/>
            <a:ext cx="2615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</a:rPr>
              <a:t>Hướng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dẫn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giải</a:t>
            </a:r>
            <a:r>
              <a:rPr lang="en-US" sz="2800" b="1" dirty="0">
                <a:solidFill>
                  <a:srgbClr val="00B0F0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35492" y="2957605"/>
                <a:ext cx="7391276" cy="1189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vi-VN" sz="23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Tứ giác ABC</a:t>
                </a:r>
                <a:r>
                  <a:rPr lang="en-US" sz="2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vi-VN" sz="23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có : </a:t>
                </a:r>
                <a:r>
                  <a:rPr lang="en-US" sz="2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3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3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BAC</m:t>
                        </m:r>
                      </m:e>
                    </m:acc>
                    <m:r>
                      <a:rPr lang="en-US" sz="230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3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3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3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vi-VN" sz="23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(gt)</a:t>
                </a:r>
                <a:endParaRPr lang="en-US" sz="23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300" dirty="0">
                    <a:solidFill>
                      <a:schemeClr val="bg1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 </m:t>
                    </m:r>
                    <m:acc>
                      <m:accPr>
                        <m:chr m:val="̂"/>
                        <m:ctrlPr>
                          <a:rPr lang="vi-VN" sz="23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3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BDC</m:t>
                        </m:r>
                      </m:e>
                    </m:acc>
                    <m:r>
                      <a:rPr lang="en-US" sz="23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3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3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BAC</m:t>
                        </m:r>
                      </m:e>
                    </m:acc>
                    <m:r>
                      <a:rPr lang="en-US" sz="23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sSup>
                      <m:sSupPr>
                        <m:ctrlPr>
                          <a:rPr lang="en-US" sz="2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3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3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O</m:t>
                        </m:r>
                      </m:sup>
                    </m:sSup>
                  </m:oMath>
                </a14:m>
                <a:endParaRPr lang="vi-VN" sz="2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2" y="2957605"/>
                <a:ext cx="7391276" cy="1189493"/>
              </a:xfrm>
              <a:prstGeom prst="rect">
                <a:avLst/>
              </a:prstGeom>
              <a:blipFill rotWithShape="0">
                <a:blip r:embed="rId4"/>
                <a:stretch>
                  <a:fillRect l="-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2950717" y="946493"/>
            <a:ext cx="7408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964334" y="3572559"/>
            <a:ext cx="438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68804" y="3654580"/>
                <a:ext cx="960533" cy="375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8804" y="3654580"/>
                <a:ext cx="960533" cy="37587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2220382" y="3459669"/>
            <a:ext cx="1857676" cy="69766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062988" y="4167943"/>
            <a:ext cx="3157600" cy="63406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2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9" grpId="0"/>
      <p:bldP spid="110" grpId="0"/>
      <p:bldP spid="32" grpId="0"/>
      <p:bldP spid="33" grpId="0"/>
      <p:bldP spid="35" grpId="0"/>
      <p:bldP spid="3" grpId="0"/>
      <p:bldP spid="3" grpId="1"/>
      <p:bldP spid="6" grpId="0" animBg="1"/>
      <p:bldP spid="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852" y="101045"/>
            <a:ext cx="6142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97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(sgk-tr.105):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8202" y="97998"/>
            <a:ext cx="7408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8048616" y="1371600"/>
            <a:ext cx="4259961" cy="3063681"/>
            <a:chOff x="6935037" y="2807035"/>
            <a:chExt cx="5297349" cy="3847571"/>
          </a:xfrm>
        </p:grpSpPr>
        <p:grpSp>
          <p:nvGrpSpPr>
            <p:cNvPr id="20" name="Group 19"/>
            <p:cNvGrpSpPr/>
            <p:nvPr/>
          </p:nvGrpSpPr>
          <p:grpSpPr>
            <a:xfrm>
              <a:off x="6935037" y="2807035"/>
              <a:ext cx="5297349" cy="3847571"/>
              <a:chOff x="6935037" y="2807035"/>
              <a:chExt cx="5297349" cy="3847571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7242048" y="4535424"/>
                <a:ext cx="155447" cy="17505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6935037" y="2807035"/>
                <a:ext cx="5297349" cy="3847571"/>
                <a:chOff x="6935037" y="2807035"/>
                <a:chExt cx="5297349" cy="3847571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6935037" y="2807035"/>
                  <a:ext cx="5297349" cy="3847571"/>
                  <a:chOff x="6935037" y="2807035"/>
                  <a:chExt cx="5297349" cy="3847571"/>
                </a:xfrm>
              </p:grpSpPr>
              <p:cxnSp>
                <p:nvCxnSpPr>
                  <p:cNvPr id="25" name="Straight Connector 24"/>
                  <p:cNvCxnSpPr/>
                  <p:nvPr/>
                </p:nvCxnSpPr>
                <p:spPr>
                  <a:xfrm>
                    <a:off x="7246239" y="3245085"/>
                    <a:ext cx="2303525" cy="3009411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ight Triangle 8"/>
                  <p:cNvSpPr/>
                  <p:nvPr/>
                </p:nvSpPr>
                <p:spPr>
                  <a:xfrm>
                    <a:off x="7242048" y="3245085"/>
                    <a:ext cx="4343400" cy="1465394"/>
                  </a:xfrm>
                  <a:prstGeom prst="rtTriangle">
                    <a:avLst/>
                  </a:prstGeom>
                  <a:noFill/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>
                  <a:xfrm>
                    <a:off x="8372854" y="2990088"/>
                    <a:ext cx="3268219" cy="3348183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7041506" y="2807035"/>
                    <a:ext cx="61722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>
                        <a:solidFill>
                          <a:schemeClr val="bg1"/>
                        </a:solidFill>
                      </a:rPr>
                      <a:t>B</a:t>
                    </a:r>
                  </a:p>
                </p:txBody>
              </p: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9835132" y="4670268"/>
                    <a:ext cx="61722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>
                        <a:solidFill>
                          <a:schemeClr val="bg1"/>
                        </a:solidFill>
                      </a:rPr>
                      <a:t>O</a:t>
                    </a:r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9389743" y="6254496"/>
                    <a:ext cx="61722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>
                        <a:solidFill>
                          <a:schemeClr val="bg1"/>
                        </a:solidFill>
                      </a:rPr>
                      <a:t>D</a:t>
                    </a:r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7904652" y="4655772"/>
                    <a:ext cx="61722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>
                        <a:solidFill>
                          <a:schemeClr val="bg1"/>
                        </a:solidFill>
                      </a:rPr>
                      <a:t>M</a:t>
                    </a:r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11615166" y="4501484"/>
                    <a:ext cx="61722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>
                        <a:solidFill>
                          <a:schemeClr val="bg1"/>
                        </a:solidFill>
                      </a:rPr>
                      <a:t>C</a:t>
                    </a:r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6935037" y="4699980"/>
                    <a:ext cx="61722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>
                        <a:solidFill>
                          <a:schemeClr val="bg1"/>
                        </a:solidFill>
                      </a:rPr>
                      <a:t>A</a:t>
                    </a:r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9973056" y="4687824"/>
                    <a:ext cx="45719" cy="45719"/>
                  </a:xfrm>
                  <a:prstGeom prst="ellipse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1" name="Straight Connector 30"/>
                  <p:cNvCxnSpPr/>
                  <p:nvPr/>
                </p:nvCxnSpPr>
                <p:spPr>
                  <a:xfrm flipV="1">
                    <a:off x="9555642" y="4718085"/>
                    <a:ext cx="2084451" cy="154305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>
                    <a:endCxn id="29" idx="2"/>
                  </p:cNvCxnSpPr>
                  <p:nvPr/>
                </p:nvCxnSpPr>
                <p:spPr>
                  <a:xfrm>
                    <a:off x="7232904" y="4718304"/>
                    <a:ext cx="2302002" cy="1544955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6" name="Oval 35"/>
                  <p:cNvSpPr/>
                  <p:nvPr/>
                </p:nvSpPr>
                <p:spPr>
                  <a:xfrm>
                    <a:off x="8753856" y="5736336"/>
                    <a:ext cx="45719" cy="45719"/>
                  </a:xfrm>
                  <a:prstGeom prst="ellipse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" name="Oval 11"/>
                <p:cNvSpPr/>
                <p:nvPr/>
              </p:nvSpPr>
              <p:spPr>
                <a:xfrm>
                  <a:off x="8357616" y="4681728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8503917" y="5660021"/>
                  <a:ext cx="61722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chemeClr val="bg1"/>
                      </a:solidFill>
                    </a:rPr>
                    <a:t>S</a:t>
                  </a:r>
                </a:p>
              </p:txBody>
            </p:sp>
          </p:grpSp>
        </p:grpSp>
        <p:sp>
          <p:nvSpPr>
            <p:cNvPr id="23" name="Oval 22"/>
            <p:cNvSpPr/>
            <p:nvPr/>
          </p:nvSpPr>
          <p:spPr>
            <a:xfrm>
              <a:off x="11619357" y="4697349"/>
              <a:ext cx="45719" cy="45719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9534906" y="6240399"/>
              <a:ext cx="45719" cy="4571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/>
              <p:cNvSpPr/>
              <p:nvPr/>
            </p:nvSpPr>
            <p:spPr>
              <a:xfrm>
                <a:off x="547287" y="1364231"/>
                <a:ext cx="7997678" cy="6406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vi-VN" sz="2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Tứ giác ABC</a:t>
                </a:r>
                <a:r>
                  <a:rPr lang="en-US" sz="2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vi-VN" sz="2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có : </a:t>
                </a:r>
                <a:r>
                  <a:rPr lang="en-US" sz="2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3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3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BAC</m:t>
                        </m:r>
                      </m:e>
                    </m:acc>
                    <m:r>
                      <a:rPr lang="en-US" sz="23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3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3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3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vi-VN" sz="2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(gt)</a:t>
                </a:r>
              </a:p>
            </p:txBody>
          </p:sp>
        </mc:Choice>
        <mc:Fallback xmlns="">
          <p:sp>
            <p:nvSpPr>
              <p:cNvPr id="103" name="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87" y="1364231"/>
                <a:ext cx="7997678" cy="640688"/>
              </a:xfrm>
              <a:prstGeom prst="rect">
                <a:avLst/>
              </a:prstGeom>
              <a:blipFill rotWithShape="0">
                <a:blip r:embed="rId2"/>
                <a:stretch>
                  <a:fillRect l="-1143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7" name="Straight Connector 106"/>
          <p:cNvCxnSpPr/>
          <p:nvPr/>
        </p:nvCxnSpPr>
        <p:spPr>
          <a:xfrm>
            <a:off x="8024718" y="1047750"/>
            <a:ext cx="23110" cy="357463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621751" y="3918192"/>
            <a:ext cx="7357647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vi-VN" sz="23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⇒</a:t>
            </a:r>
            <a:r>
              <a:rPr lang="vi-VN" sz="2300" dirty="0">
                <a:solidFill>
                  <a:schemeClr val="bg1"/>
                </a:solidFill>
                <a:cs typeface="Times New Roman" panose="02020603050405020304" pitchFamily="18" charset="0"/>
              </a:rPr>
              <a:t> A và </a:t>
            </a:r>
            <a:r>
              <a:rPr lang="en-US" sz="2300" dirty="0">
                <a:solidFill>
                  <a:schemeClr val="bg1"/>
                </a:solidFill>
                <a:cs typeface="Times New Roman" panose="02020603050405020304" pitchFamily="18" charset="0"/>
              </a:rPr>
              <a:t>D</a:t>
            </a:r>
            <a:r>
              <a:rPr lang="vi-VN" sz="2300" dirty="0">
                <a:solidFill>
                  <a:schemeClr val="bg1"/>
                </a:solidFill>
                <a:cs typeface="Times New Roman" panose="02020603050405020304" pitchFamily="18" charset="0"/>
              </a:rPr>
              <a:t> cùng nằm trên đường tròn đường kính BC .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738715" y="4622382"/>
            <a:ext cx="849066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vi-VN" sz="2300" dirty="0">
                <a:solidFill>
                  <a:srgbClr val="FFFF00"/>
                </a:solidFill>
                <a:cs typeface="Times New Roman" panose="02020603050405020304" pitchFamily="18" charset="0"/>
              </a:rPr>
              <a:t>Vậy tứ giác ABC</a:t>
            </a:r>
            <a:r>
              <a:rPr lang="en-US" sz="2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US" sz="23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tiế</a:t>
            </a:r>
            <a:r>
              <a:rPr lang="en-US" sz="2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vi-VN" sz="2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tròn</a:t>
            </a:r>
            <a:r>
              <a:rPr lang="en-US" sz="2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kính BC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447803" y="875012"/>
            <a:ext cx="2615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</a:rPr>
              <a:t>Hướng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dẫn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giải</a:t>
            </a:r>
            <a:r>
              <a:rPr lang="en-US" sz="2800" b="1" dirty="0">
                <a:solidFill>
                  <a:srgbClr val="00B0F0"/>
                </a:solidFill>
              </a:rPr>
              <a:t>:</a:t>
            </a:r>
            <a:endParaRPr lang="en-US" sz="2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52835" y="2002174"/>
                <a:ext cx="8093385" cy="1720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23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2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(O) </a:t>
                </a:r>
                <a:r>
                  <a:rPr lang="en-US" sz="23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3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3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MD</m:t>
                        </m:r>
                        <m:r>
                          <m:rPr>
                            <m:sty m:val="p"/>
                          </m:rPr>
                          <a:rPr lang="en-US" sz="23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  <m:r>
                      <a:rPr lang="en-US" sz="23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3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3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3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vi-VN" sz="2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(góc nội tiế</a:t>
                </a:r>
                <a:r>
                  <a:rPr lang="en-US" sz="2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 </a:t>
                </a:r>
                <a:r>
                  <a:rPr lang="vi-VN" sz="2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chắn nửa đường tròn)</a:t>
                </a:r>
                <a:endParaRPr lang="en-US" sz="2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3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23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vi-VN" sz="23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300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sty m:val="p"/>
                            </m:rPr>
                            <a:rPr lang="en-US" sz="23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DC</m:t>
                          </m:r>
                        </m:e>
                      </m:acc>
                      <m:r>
                        <a:rPr lang="en-US" sz="230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3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3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3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2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35" y="2002174"/>
                <a:ext cx="8093385" cy="1720856"/>
              </a:xfrm>
              <a:prstGeom prst="rect">
                <a:avLst/>
              </a:prstGeom>
              <a:blipFill rotWithShape="0">
                <a:blip r:embed="rId3"/>
                <a:stretch>
                  <a:fillRect l="-1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443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9" grpId="0"/>
      <p:bldP spid="110" grpId="0"/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7821293" y="2690543"/>
            <a:ext cx="4259961" cy="3063681"/>
            <a:chOff x="6935037" y="2807035"/>
            <a:chExt cx="5297349" cy="3847571"/>
          </a:xfrm>
        </p:grpSpPr>
        <p:grpSp>
          <p:nvGrpSpPr>
            <p:cNvPr id="27" name="Group 26"/>
            <p:cNvGrpSpPr/>
            <p:nvPr/>
          </p:nvGrpSpPr>
          <p:grpSpPr>
            <a:xfrm>
              <a:off x="6935037" y="2807035"/>
              <a:ext cx="5297349" cy="3847571"/>
              <a:chOff x="6935037" y="2807035"/>
              <a:chExt cx="5297349" cy="3847571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7242048" y="4535424"/>
                <a:ext cx="155447" cy="17505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6935037" y="2807035"/>
                <a:ext cx="5297349" cy="3847571"/>
                <a:chOff x="6935037" y="2807035"/>
                <a:chExt cx="5297349" cy="3847571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6935037" y="2807035"/>
                  <a:ext cx="5297349" cy="3847571"/>
                  <a:chOff x="6935037" y="2807035"/>
                  <a:chExt cx="5297349" cy="3847571"/>
                </a:xfrm>
              </p:grpSpPr>
              <p:cxnSp>
                <p:nvCxnSpPr>
                  <p:cNvPr id="39" name="Straight Connector 38"/>
                  <p:cNvCxnSpPr/>
                  <p:nvPr/>
                </p:nvCxnSpPr>
                <p:spPr>
                  <a:xfrm>
                    <a:off x="7246239" y="3245085"/>
                    <a:ext cx="2303525" cy="3009411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Right Triangle 39"/>
                  <p:cNvSpPr/>
                  <p:nvPr/>
                </p:nvSpPr>
                <p:spPr>
                  <a:xfrm>
                    <a:off x="7242048" y="3245085"/>
                    <a:ext cx="4343400" cy="1465394"/>
                  </a:xfrm>
                  <a:prstGeom prst="rtTriangle">
                    <a:avLst/>
                  </a:prstGeom>
                  <a:noFill/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8372854" y="2990088"/>
                    <a:ext cx="3268219" cy="3348183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7041506" y="2807035"/>
                    <a:ext cx="61722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>
                        <a:solidFill>
                          <a:schemeClr val="bg1"/>
                        </a:solidFill>
                      </a:rPr>
                      <a:t>B</a:t>
                    </a: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9835132" y="4670268"/>
                    <a:ext cx="61722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>
                        <a:solidFill>
                          <a:schemeClr val="bg1"/>
                        </a:solidFill>
                      </a:rPr>
                      <a:t>O</a:t>
                    </a:r>
                  </a:p>
                </p:txBody>
              </p:sp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9389743" y="6254496"/>
                    <a:ext cx="61722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>
                        <a:solidFill>
                          <a:schemeClr val="bg1"/>
                        </a:solidFill>
                      </a:rPr>
                      <a:t>D</a:t>
                    </a:r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7904652" y="4655772"/>
                    <a:ext cx="61722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>
                        <a:solidFill>
                          <a:schemeClr val="bg1"/>
                        </a:solidFill>
                      </a:rPr>
                      <a:t>M</a:t>
                    </a: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11615166" y="4501484"/>
                    <a:ext cx="61722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>
                        <a:solidFill>
                          <a:schemeClr val="bg1"/>
                        </a:solidFill>
                      </a:rPr>
                      <a:t>C</a:t>
                    </a:r>
                  </a:p>
                </p:txBody>
              </p: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6935037" y="4699980"/>
                    <a:ext cx="61722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>
                        <a:solidFill>
                          <a:schemeClr val="bg1"/>
                        </a:solidFill>
                      </a:rPr>
                      <a:t>A</a:t>
                    </a:r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>
                  <a:xfrm>
                    <a:off x="9973056" y="4687824"/>
                    <a:ext cx="45719" cy="45719"/>
                  </a:xfrm>
                  <a:prstGeom prst="ellipse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9" name="Straight Connector 48"/>
                  <p:cNvCxnSpPr/>
                  <p:nvPr/>
                </p:nvCxnSpPr>
                <p:spPr>
                  <a:xfrm flipV="1">
                    <a:off x="9555642" y="4718085"/>
                    <a:ext cx="2084451" cy="154305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>
                    <a:endCxn id="30" idx="2"/>
                  </p:cNvCxnSpPr>
                  <p:nvPr/>
                </p:nvCxnSpPr>
                <p:spPr>
                  <a:xfrm>
                    <a:off x="7232904" y="4718304"/>
                    <a:ext cx="2302002" cy="1544955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1" name="Oval 50"/>
                  <p:cNvSpPr/>
                  <p:nvPr/>
                </p:nvSpPr>
                <p:spPr>
                  <a:xfrm>
                    <a:off x="8753856" y="5736336"/>
                    <a:ext cx="45719" cy="45719"/>
                  </a:xfrm>
                  <a:prstGeom prst="ellipse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7" name="Oval 36"/>
                <p:cNvSpPr/>
                <p:nvPr/>
              </p:nvSpPr>
              <p:spPr>
                <a:xfrm>
                  <a:off x="8357616" y="4681728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8503917" y="5660021"/>
                  <a:ext cx="61722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chemeClr val="bg1"/>
                      </a:solidFill>
                    </a:rPr>
                    <a:t>S</a:t>
                  </a:r>
                </a:p>
              </p:txBody>
            </p:sp>
          </p:grpSp>
        </p:grpSp>
        <p:sp>
          <p:nvSpPr>
            <p:cNvPr id="28" name="Oval 27"/>
            <p:cNvSpPr/>
            <p:nvPr/>
          </p:nvSpPr>
          <p:spPr>
            <a:xfrm>
              <a:off x="11619357" y="4697349"/>
              <a:ext cx="45719" cy="45719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9534906" y="6240399"/>
              <a:ext cx="45719" cy="4571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Oval 3"/>
          <p:cNvSpPr/>
          <p:nvPr/>
        </p:nvSpPr>
        <p:spPr>
          <a:xfrm>
            <a:off x="7969263" y="1799844"/>
            <a:ext cx="3734676" cy="3655480"/>
          </a:xfrm>
          <a:prstGeom prst="ellipse">
            <a:avLst/>
          </a:prstGeom>
          <a:noFill/>
          <a:ln w="9525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38154">
            <a:off x="8061057" y="3473965"/>
            <a:ext cx="343517" cy="9902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901661">
            <a:off x="10955734" y="4311080"/>
            <a:ext cx="321129" cy="1168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8377" y="320120"/>
            <a:ext cx="6142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97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(sgk-tr.105):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15029" y="307616"/>
                <a:ext cx="6142736" cy="474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minh: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ABD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ACD</m:t>
                        </m:r>
                      </m:e>
                    </m:acc>
                  </m:oMath>
                </a14:m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029" y="307616"/>
                <a:ext cx="6142736" cy="474169"/>
              </a:xfrm>
              <a:prstGeom prst="rect">
                <a:avLst/>
              </a:prstGeom>
              <a:blipFill rotWithShape="0">
                <a:blip r:embed="rId3"/>
                <a:stretch>
                  <a:fillRect l="-1488" t="-6410" b="-29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617931" y="875012"/>
            <a:ext cx="2615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</a:rPr>
              <a:t>Hướng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dẫn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giải</a:t>
            </a:r>
            <a:r>
              <a:rPr lang="en-US" sz="2800" b="1" dirty="0">
                <a:solidFill>
                  <a:srgbClr val="00B0F0"/>
                </a:solidFill>
              </a:rPr>
              <a:t>:</a:t>
            </a:r>
            <a:endParaRPr lang="en-US" sz="2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18472" y="2992325"/>
            <a:ext cx="6142736" cy="474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BC,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892370" y="3649006"/>
                <a:ext cx="7070612" cy="47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𝐀𝐁𝐃</m:t>
                        </m:r>
                      </m:e>
                    </m:acc>
                    <m:r>
                      <a:rPr lang="en-US" sz="24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𝐀𝐂𝐃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(2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nội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tiếp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chắn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cung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AD)</a:t>
                </a: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370" y="3649006"/>
                <a:ext cx="7070612" cy="473976"/>
              </a:xfrm>
              <a:prstGeom prst="rect">
                <a:avLst/>
              </a:prstGeom>
              <a:blipFill rotWithShape="0">
                <a:blip r:embed="rId4"/>
                <a:stretch>
                  <a:fillRect t="-6494" b="-3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883029" y="4430167"/>
            <a:ext cx="6142736" cy="474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⇒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8210550" y="3525426"/>
            <a:ext cx="85725" cy="8139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17931" y="1363835"/>
            <a:ext cx="2615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srgbClr val="00B0F0"/>
                </a:solidFill>
              </a:rPr>
              <a:t>Cách</a:t>
            </a:r>
            <a:r>
              <a:rPr lang="en-US" sz="2800" b="1" i="1" u="sng" dirty="0">
                <a:solidFill>
                  <a:srgbClr val="00B0F0"/>
                </a:solidFill>
              </a:rPr>
              <a:t> 1</a:t>
            </a:r>
            <a:r>
              <a:rPr lang="en-US" sz="2800" b="1" i="1" dirty="0">
                <a:solidFill>
                  <a:srgbClr val="00B0F0"/>
                </a:solidFill>
              </a:rPr>
              <a:t>:</a:t>
            </a:r>
            <a:endParaRPr lang="en-US" sz="2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869415" y="1392332"/>
                <a:ext cx="6142736" cy="474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Chứng minh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𝐴𝐵𝑀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∽ ∆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𝐷𝐶𝑀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(g-g) 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415" y="1392332"/>
                <a:ext cx="6142736" cy="474169"/>
              </a:xfrm>
              <a:prstGeom prst="rect">
                <a:avLst/>
              </a:prstGeom>
              <a:blipFill rotWithShape="0">
                <a:blip r:embed="rId5"/>
                <a:stretch>
                  <a:fillRect l="-1589" t="-8974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562197" y="1909652"/>
                <a:ext cx="2757171" cy="474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solidFill>
                      <a:srgbClr val="FFFF0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⇒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𝑨𝑩𝑫</m:t>
                        </m:r>
                      </m:e>
                    </m:acc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𝑨𝑪𝑫</m:t>
                        </m:r>
                      </m:e>
                    </m:acc>
                  </m:oMath>
                </a14:m>
                <a:endParaRPr lang="en-US" sz="2400" b="1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197" y="1909652"/>
                <a:ext cx="2757171" cy="474169"/>
              </a:xfrm>
              <a:prstGeom prst="rect">
                <a:avLst/>
              </a:prstGeom>
              <a:blipFill rotWithShape="0">
                <a:blip r:embed="rId6"/>
                <a:stretch>
                  <a:fillRect l="-3311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638505" y="2396096"/>
            <a:ext cx="2615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srgbClr val="00B0F0"/>
                </a:solidFill>
              </a:rPr>
              <a:t>Cách</a:t>
            </a:r>
            <a:r>
              <a:rPr lang="en-US" sz="2800" b="1" i="1" u="sng" dirty="0">
                <a:solidFill>
                  <a:srgbClr val="00B0F0"/>
                </a:solidFill>
              </a:rPr>
              <a:t> 2</a:t>
            </a:r>
            <a:r>
              <a:rPr lang="en-US" sz="2800" b="1" i="1" dirty="0">
                <a:solidFill>
                  <a:srgbClr val="00B0F0"/>
                </a:solidFill>
              </a:rPr>
              <a:t>:</a:t>
            </a:r>
            <a:endParaRPr lang="en-US" sz="2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8096178" y="3475481"/>
            <a:ext cx="245702" cy="4145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8190828" y="3627881"/>
            <a:ext cx="245702" cy="4145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8323978" y="3751406"/>
            <a:ext cx="245702" cy="4145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9366243" y="4204403"/>
            <a:ext cx="245702" cy="4145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9518643" y="4268254"/>
            <a:ext cx="377045" cy="5030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9711583" y="4315177"/>
            <a:ext cx="441875" cy="6248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9823443" y="4374648"/>
            <a:ext cx="641634" cy="7014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9975843" y="4364292"/>
            <a:ext cx="846890" cy="8642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85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5" grpId="0"/>
      <p:bldP spid="56" grpId="0"/>
      <p:bldP spid="57" grpId="0"/>
      <p:bldP spid="34" grpId="0"/>
      <p:bldP spid="36" grpId="0"/>
      <p:bldP spid="58" grpId="0"/>
      <p:bldP spid="5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452" y="310595"/>
            <a:ext cx="6142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97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(sgk-tr.105):</a:t>
            </a:r>
          </a:p>
        </p:txBody>
      </p:sp>
      <p:cxnSp>
        <p:nvCxnSpPr>
          <p:cNvPr id="107" name="Straight Connector 106"/>
          <p:cNvCxnSpPr/>
          <p:nvPr/>
        </p:nvCxnSpPr>
        <p:spPr>
          <a:xfrm>
            <a:off x="8024718" y="1047750"/>
            <a:ext cx="55437" cy="525780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447803" y="875012"/>
            <a:ext cx="2615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</a:rPr>
              <a:t>Hướng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dẫn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giải</a:t>
            </a:r>
            <a:r>
              <a:rPr lang="en-US" sz="2800" b="1" dirty="0">
                <a:solidFill>
                  <a:srgbClr val="00B0F0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109782" y="285189"/>
                <a:ext cx="6142736" cy="474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minh CA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SCB</m:t>
                        </m:r>
                      </m:e>
                    </m:acc>
                  </m:oMath>
                </a14:m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782" y="285189"/>
                <a:ext cx="6142736" cy="474169"/>
              </a:xfrm>
              <a:prstGeom prst="rect">
                <a:avLst/>
              </a:prstGeom>
              <a:blipFill rotWithShape="0">
                <a:blip r:embed="rId2"/>
                <a:stretch>
                  <a:fillRect l="-1488" t="-6410" r="-9921" b="-29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9520778" y="2870600"/>
            <a:ext cx="2300975" cy="83855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285980" y="2738328"/>
            <a:ext cx="125006" cy="1393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8289350" y="1710878"/>
            <a:ext cx="1852422" cy="239628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Triangle 8"/>
          <p:cNvSpPr/>
          <p:nvPr/>
        </p:nvSpPr>
        <p:spPr>
          <a:xfrm>
            <a:off x="8285980" y="1710878"/>
            <a:ext cx="3492825" cy="1166840"/>
          </a:xfrm>
          <a:prstGeom prst="rtTriangl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195338" y="1507833"/>
            <a:ext cx="2628199" cy="2666036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124710" y="1362075"/>
            <a:ext cx="496349" cy="318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371256" y="2845700"/>
            <a:ext cx="496349" cy="318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13088" y="4107163"/>
            <a:ext cx="496349" cy="318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18825" y="2834157"/>
            <a:ext cx="496349" cy="318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802703" y="2711303"/>
            <a:ext cx="496349" cy="318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39091" y="2869358"/>
            <a:ext cx="496349" cy="318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10482170" y="2859679"/>
            <a:ext cx="36766" cy="364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10146499" y="2883775"/>
            <a:ext cx="1676250" cy="12286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29" idx="2"/>
          </p:cNvCxnSpPr>
          <p:nvPr/>
        </p:nvCxnSpPr>
        <p:spPr>
          <a:xfrm>
            <a:off x="8278626" y="2883949"/>
            <a:ext cx="1851197" cy="123019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9501728" y="3694571"/>
            <a:ext cx="36766" cy="364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183084" y="2854825"/>
            <a:ext cx="36766" cy="3640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300735" y="3633804"/>
            <a:ext cx="496349" cy="318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23" name="Oval 22"/>
          <p:cNvSpPr/>
          <p:nvPr/>
        </p:nvSpPr>
        <p:spPr>
          <a:xfrm>
            <a:off x="11806073" y="2867263"/>
            <a:ext cx="36766" cy="3640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129824" y="4095938"/>
            <a:ext cx="36766" cy="364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179575" y="476250"/>
            <a:ext cx="3734676" cy="3655480"/>
          </a:xfrm>
          <a:prstGeom prst="ellipse">
            <a:avLst/>
          </a:prstGeom>
          <a:noFill/>
          <a:ln w="635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1009425" y="2599594"/>
            <a:ext cx="426223" cy="342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1019249" y="2814651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9663691" y="3641607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9663691" y="3641607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7" name="Freeform 96"/>
          <p:cNvSpPr/>
          <p:nvPr/>
        </p:nvSpPr>
        <p:spPr>
          <a:xfrm>
            <a:off x="8195267" y="1710879"/>
            <a:ext cx="83360" cy="1165672"/>
          </a:xfrm>
          <a:custGeom>
            <a:avLst/>
            <a:gdLst>
              <a:gd name="connsiteX0" fmla="*/ 114765 w 114765"/>
              <a:gd name="connsiteY0" fmla="*/ 0 h 1152525"/>
              <a:gd name="connsiteX1" fmla="*/ 19515 w 114765"/>
              <a:gd name="connsiteY1" fmla="*/ 295275 h 1152525"/>
              <a:gd name="connsiteX2" fmla="*/ 465 w 114765"/>
              <a:gd name="connsiteY2" fmla="*/ 590550 h 1152525"/>
              <a:gd name="connsiteX3" fmla="*/ 29040 w 114765"/>
              <a:gd name="connsiteY3" fmla="*/ 857250 h 1152525"/>
              <a:gd name="connsiteX4" fmla="*/ 105240 w 114765"/>
              <a:gd name="connsiteY4" fmla="*/ 1152525 h 1152525"/>
              <a:gd name="connsiteX5" fmla="*/ 105240 w 114765"/>
              <a:gd name="connsiteY5" fmla="*/ 1152525 h 115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765" h="1152525">
                <a:moveTo>
                  <a:pt x="114765" y="0"/>
                </a:moveTo>
                <a:cubicBezTo>
                  <a:pt x="76665" y="98425"/>
                  <a:pt x="38565" y="196850"/>
                  <a:pt x="19515" y="295275"/>
                </a:cubicBezTo>
                <a:cubicBezTo>
                  <a:pt x="465" y="393700"/>
                  <a:pt x="-1122" y="496888"/>
                  <a:pt x="465" y="590550"/>
                </a:cubicBezTo>
                <a:cubicBezTo>
                  <a:pt x="2052" y="684212"/>
                  <a:pt x="11578" y="763588"/>
                  <a:pt x="29040" y="857250"/>
                </a:cubicBezTo>
                <a:cubicBezTo>
                  <a:pt x="46502" y="950912"/>
                  <a:pt x="105240" y="1152525"/>
                  <a:pt x="105240" y="1152525"/>
                </a:cubicBezTo>
                <a:lnTo>
                  <a:pt x="105240" y="1152525"/>
                </a:ln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425090" y="1581028"/>
                <a:ext cx="7564573" cy="166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BC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b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C</m:t>
                            </m:r>
                          </m:e>
                        </m:acc>
                      </m:e>
                      <m:sub>
                        <m:r>
                          <a:rPr lang="en-US" sz="24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D</m:t>
                            </m:r>
                          </m:e>
                        </m:acc>
                      </m:e>
                      <m:sub>
                        <m:r>
                          <a:rPr lang="en-US" sz="24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(1)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(2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nội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tiếp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chắn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cung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AB)</a:t>
                </a:r>
              </a:p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90" y="1581028"/>
                <a:ext cx="7564573" cy="1661993"/>
              </a:xfrm>
              <a:prstGeom prst="rect">
                <a:avLst/>
              </a:prstGeom>
              <a:blipFill rotWithShape="0">
                <a:blip r:embed="rId3"/>
                <a:stretch>
                  <a:fillRect l="-1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425090" y="2808023"/>
                <a:ext cx="7683073" cy="166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(O)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b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C</m:t>
                            </m:r>
                          </m:e>
                        </m:acc>
                      </m:e>
                      <m:sub>
                        <m:r>
                          <a:rPr lang="en-US" sz="24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D</m:t>
                            </m:r>
                          </m:e>
                        </m:acc>
                      </m:e>
                      <m:sub>
                        <m:r>
                          <a:rPr lang="en-US" sz="24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(2)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(2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nội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tiếp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chắn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cung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MS)</a:t>
                </a:r>
              </a:p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90" y="2808023"/>
                <a:ext cx="7683073" cy="1661993"/>
              </a:xfrm>
              <a:prstGeom prst="rect">
                <a:avLst/>
              </a:prstGeom>
              <a:blipFill rotWithShape="0">
                <a:blip r:embed="rId4"/>
                <a:stretch>
                  <a:fillRect l="-1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447803" y="4266459"/>
                <a:ext cx="6142736" cy="47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Từ </a:t>
                </a:r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(1)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(2)</a:t>
                </a:r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C</m:t>
                            </m:r>
                          </m:e>
                        </m:acc>
                      </m:e>
                      <m:sub>
                        <m:r>
                          <a:rPr lang="en-US" sz="24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C</m:t>
                            </m:r>
                          </m:e>
                        </m:acc>
                      </m:e>
                      <m:sub>
                        <m:r>
                          <a:rPr lang="en-US" sz="24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03" y="4266459"/>
                <a:ext cx="6142736" cy="473976"/>
              </a:xfrm>
              <a:prstGeom prst="rect">
                <a:avLst/>
              </a:prstGeom>
              <a:blipFill rotWithShape="0">
                <a:blip r:embed="rId5"/>
                <a:stretch>
                  <a:fillRect l="-1488" t="-6410" b="-29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447803" y="4913807"/>
                <a:ext cx="6142736" cy="47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 </a:t>
                </a:r>
                <a:r>
                  <a:rPr lang="en-US" sz="24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SCB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(đpcm) </a:t>
                </a: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03" y="4913807"/>
                <a:ext cx="6142736" cy="473976"/>
              </a:xfrm>
              <a:prstGeom prst="rect">
                <a:avLst/>
              </a:prstGeom>
              <a:blipFill rotWithShape="0">
                <a:blip r:embed="rId6"/>
                <a:stretch>
                  <a:fillRect t="-6410" b="-29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38154" flipH="1" flipV="1">
            <a:off x="9650130" y="3694367"/>
            <a:ext cx="180818" cy="5212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142143">
            <a:off x="10667862" y="2677042"/>
            <a:ext cx="289010" cy="10518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6142143">
            <a:off x="10829505" y="2966088"/>
            <a:ext cx="289010" cy="105189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9195337" y="2898386"/>
            <a:ext cx="301364" cy="795573"/>
          </a:xfrm>
          <a:custGeom>
            <a:avLst/>
            <a:gdLst>
              <a:gd name="connsiteX0" fmla="*/ 0 w 336034"/>
              <a:gd name="connsiteY0" fmla="*/ 0 h 836008"/>
              <a:gd name="connsiteX1" fmla="*/ 47625 w 336034"/>
              <a:gd name="connsiteY1" fmla="*/ 257175 h 836008"/>
              <a:gd name="connsiteX2" fmla="*/ 142875 w 336034"/>
              <a:gd name="connsiteY2" fmla="*/ 504825 h 836008"/>
              <a:gd name="connsiteX3" fmla="*/ 323850 w 336034"/>
              <a:gd name="connsiteY3" fmla="*/ 809625 h 836008"/>
              <a:gd name="connsiteX4" fmla="*/ 304800 w 336034"/>
              <a:gd name="connsiteY4" fmla="*/ 800100 h 83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034" h="836008">
                <a:moveTo>
                  <a:pt x="0" y="0"/>
                </a:moveTo>
                <a:cubicBezTo>
                  <a:pt x="11906" y="86519"/>
                  <a:pt x="23813" y="173038"/>
                  <a:pt x="47625" y="257175"/>
                </a:cubicBezTo>
                <a:cubicBezTo>
                  <a:pt x="71437" y="341312"/>
                  <a:pt x="96838" y="412750"/>
                  <a:pt x="142875" y="504825"/>
                </a:cubicBezTo>
                <a:cubicBezTo>
                  <a:pt x="188912" y="596900"/>
                  <a:pt x="296863" y="760413"/>
                  <a:pt x="323850" y="809625"/>
                </a:cubicBezTo>
                <a:cubicBezTo>
                  <a:pt x="350837" y="858837"/>
                  <a:pt x="327818" y="829468"/>
                  <a:pt x="304800" y="80010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3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91" grpId="0"/>
      <p:bldP spid="92" grpId="0"/>
      <p:bldP spid="93" grpId="0"/>
      <p:bldP spid="97" grpId="0" animBg="1"/>
      <p:bldP spid="97" grpId="1" animBg="1"/>
      <p:bldP spid="104" grpId="0"/>
      <p:bldP spid="105" grpId="0"/>
      <p:bldP spid="106" grpId="0"/>
      <p:bldP spid="108" grpId="0"/>
      <p:bldP spid="3" grpId="0" animBg="1"/>
      <p:bldP spid="3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8377" y="320120"/>
            <a:ext cx="6142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97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(sgk-tr.105).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555" y="818708"/>
            <a:ext cx="6142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ABCD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2555" y="1384751"/>
                <a:ext cx="6142736" cy="474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ABD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ACD</m:t>
                        </m:r>
                      </m:e>
                    </m:acc>
                  </m:oMath>
                </a14:m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55" y="1384751"/>
                <a:ext cx="6142736" cy="474169"/>
              </a:xfrm>
              <a:prstGeom prst="rect">
                <a:avLst/>
              </a:prstGeom>
              <a:blipFill rotWithShape="0">
                <a:blip r:embed="rId2"/>
                <a:stretch>
                  <a:fillRect l="-1488" t="-6410" b="-29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2555" y="2003877"/>
                <a:ext cx="6142736" cy="474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CA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SCB</m:t>
                        </m:r>
                      </m:e>
                    </m:acc>
                  </m:oMath>
                </a14:m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55" y="2003877"/>
                <a:ext cx="6142736" cy="474169"/>
              </a:xfrm>
              <a:prstGeom prst="rect">
                <a:avLst/>
              </a:prstGeom>
              <a:blipFill rotWithShape="0">
                <a:blip r:embed="rId3"/>
                <a:stretch>
                  <a:fillRect l="-1488" t="-6410" b="-29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lum bright="40000" contrast="40000"/>
          </a:blip>
          <a:stretch>
            <a:fillRect/>
          </a:stretch>
        </p:blipFill>
        <p:spPr>
          <a:xfrm>
            <a:off x="8539106" y="1384751"/>
            <a:ext cx="3181490" cy="452377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8335926" y="1352851"/>
            <a:ext cx="3551274" cy="3686982"/>
          </a:xfrm>
          <a:prstGeom prst="ellipse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0611293" y="4697603"/>
            <a:ext cx="574158" cy="66120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596451" y="4680508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809086" y="4359049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Arc 17"/>
          <p:cNvSpPr/>
          <p:nvPr/>
        </p:nvSpPr>
        <p:spPr>
          <a:xfrm rot="12330452">
            <a:off x="10775595" y="4520037"/>
            <a:ext cx="495299" cy="487077"/>
          </a:xfrm>
          <a:prstGeom prst="arc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16747770">
            <a:off x="9612513" y="4748950"/>
            <a:ext cx="384197" cy="359922"/>
          </a:xfrm>
          <a:prstGeom prst="arc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12330452">
            <a:off x="10397853" y="4573492"/>
            <a:ext cx="304450" cy="297068"/>
          </a:xfrm>
          <a:prstGeom prst="arc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7259849">
            <a:off x="8929771" y="2561981"/>
            <a:ext cx="404736" cy="369209"/>
          </a:xfrm>
          <a:prstGeom prst="arc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62068" y="4051461"/>
                <a:ext cx="2224284" cy="537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vi-VN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𝐒𝐂𝐌</m:t>
                        </m:r>
                      </m:e>
                    </m:acc>
                    <m:r>
                      <a:rPr lang="en-US" sz="28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0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𝐃</m:t>
                            </m:r>
                          </m:e>
                        </m:acc>
                      </m:e>
                      <m:sub>
                        <m:r>
                          <a:rPr lang="en-US" sz="2800" b="1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68" y="4051461"/>
                <a:ext cx="2224284" cy="5372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902763" y="1313458"/>
            <a:ext cx="3273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B0F0"/>
                </a:solidFill>
              </a:rPr>
              <a:t>Hướ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en-US" sz="2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2555" y="1988833"/>
            <a:ext cx="6142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M, C, S, D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2068" y="2545833"/>
            <a:ext cx="6142736" cy="474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⇒ </a:t>
            </a:r>
            <a:r>
              <a:rPr lang="en-US" sz="24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MCSD </a:t>
            </a:r>
            <a:r>
              <a:rPr lang="en-US" sz="24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tiếp</a:t>
            </a:r>
            <a:r>
              <a:rPr lang="en-US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(O)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62068" y="3082624"/>
                <a:ext cx="6739221" cy="47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⇒ </a:t>
                </a:r>
                <a:r>
                  <a:rPr lang="en-US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SC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𝐌𝐃𝐒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(tính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nội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tiếp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68" y="3082624"/>
                <a:ext cx="6739221" cy="473976"/>
              </a:xfrm>
              <a:prstGeom prst="rect">
                <a:avLst/>
              </a:prstGeom>
              <a:blipFill rotWithShape="0">
                <a:blip r:embed="rId6"/>
                <a:stretch>
                  <a:fillRect l="-1448" t="-10390" r="-1267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62068" y="3579922"/>
                <a:ext cx="6739221" cy="471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</m:acc>
                      </m:e>
                      <m:sub>
                        <m:r>
                          <a:rPr lang="en-US" sz="24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𝐌𝐃𝐒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(tính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68" y="3579922"/>
                <a:ext cx="6739221" cy="471539"/>
              </a:xfrm>
              <a:prstGeom prst="rect">
                <a:avLst/>
              </a:prstGeom>
              <a:blipFill rotWithShape="0">
                <a:blip r:embed="rId7"/>
                <a:stretch>
                  <a:fillRect l="-1448" t="-7692" b="-29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87854" y="4565131"/>
                <a:ext cx="5383762" cy="53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Dễ</a:t>
                </a:r>
                <a:r>
                  <a:rPr lang="en-US" sz="28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c/m: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b="1" i="1" dirty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0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𝐂</m:t>
                            </m:r>
                          </m:e>
                        </m:acc>
                      </m:e>
                      <m:sub>
                        <m:r>
                          <a:rPr lang="en-US" sz="2800" b="1" i="0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800" b="1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b="1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0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𝐃</m:t>
                            </m:r>
                          </m:e>
                        </m:acc>
                      </m:e>
                      <m:sub>
                        <m:r>
                          <a:rPr lang="en-US" sz="2800" b="1" i="0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54" y="4565131"/>
                <a:ext cx="5383762" cy="537776"/>
              </a:xfrm>
              <a:prstGeom prst="rect">
                <a:avLst/>
              </a:prstGeom>
              <a:blipFill rotWithShape="0">
                <a:blip r:embed="rId8"/>
                <a:stretch>
                  <a:fillRect l="-2378" t="-9091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12648" y="803642"/>
                <a:ext cx="6142736" cy="474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CA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SCB</m:t>
                        </m:r>
                      </m:e>
                    </m:acc>
                  </m:oMath>
                </a14:m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803642"/>
                <a:ext cx="6142736" cy="474169"/>
              </a:xfrm>
              <a:prstGeom prst="rect">
                <a:avLst/>
              </a:prstGeom>
              <a:blipFill rotWithShape="0">
                <a:blip r:embed="rId9"/>
                <a:stretch>
                  <a:fillRect l="-1589" t="-6410" b="-29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3170093" y="3959721"/>
            <a:ext cx="1938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}</a:t>
            </a:r>
            <a:endParaRPr lang="en-US" sz="6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551513" y="4296499"/>
                <a:ext cx="2224284" cy="537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vi-VN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𝐒𝐂𝐌</m:t>
                        </m:r>
                      </m:e>
                    </m:acc>
                    <m:r>
                      <a:rPr lang="en-US" sz="2800" b="1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800" b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b="1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0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𝐂</m:t>
                            </m:r>
                          </m:e>
                        </m:acc>
                      </m:e>
                      <m:sub>
                        <m:r>
                          <a:rPr lang="en-US" sz="2800" b="1" i="0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28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513" y="4296499"/>
                <a:ext cx="2224284" cy="53758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87854" y="5210528"/>
                <a:ext cx="6142736" cy="47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 </a:t>
                </a:r>
                <a:r>
                  <a:rPr lang="en-US" sz="24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SCB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(đpcm) 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54" y="5210528"/>
                <a:ext cx="6142736" cy="473976"/>
              </a:xfrm>
              <a:prstGeom prst="rect">
                <a:avLst/>
              </a:prstGeom>
              <a:blipFill rotWithShape="0">
                <a:blip r:embed="rId11"/>
                <a:stretch>
                  <a:fillRect t="-6494" b="-3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 rot="14690557">
            <a:off x="10828136" y="4318446"/>
            <a:ext cx="495299" cy="487077"/>
          </a:xfrm>
          <a:prstGeom prst="arc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>
            <a:off x="9701783" y="4834082"/>
            <a:ext cx="327849" cy="524728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>
            <a:off x="9520300" y="4710692"/>
            <a:ext cx="609551" cy="858004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3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 animBg="1"/>
      <p:bldP spid="16" grpId="0"/>
      <p:bldP spid="17" grpId="0"/>
      <p:bldP spid="18" grpId="0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3" grpId="0"/>
      <p:bldP spid="34" grpId="0"/>
      <p:bldP spid="35" grpId="0" animBg="1"/>
      <p:bldP spid="35" grpId="1" animBg="1"/>
      <p:bldP spid="35" grpId="2" animBg="1"/>
      <p:bldP spid="36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5104" y="2392299"/>
            <a:ext cx="8174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TÓM TẮT CÁC KIẾN THỨC CẦN NHỚ</a:t>
            </a:r>
          </a:p>
        </p:txBody>
      </p:sp>
    </p:spTree>
    <p:extLst>
      <p:ext uri="{BB962C8B-B14F-4D97-AF65-F5344CB8AC3E}">
        <p14:creationId xmlns:p14="http://schemas.microsoft.com/office/powerpoint/2010/main" val="411957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 THI TUYỂN SINH LỚP 10 THPT </a:t>
            </a:r>
            <a:br>
              <a:rPr lang="en-US" sz="3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2019- 2020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88" y="3663568"/>
            <a:ext cx="11393424" cy="7895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OA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0040" y="4169663"/>
            <a:ext cx="11393424" cy="22402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3)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BC.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BC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I,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AH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P.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tam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APE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AIB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 song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IP.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0040" y="1229677"/>
            <a:ext cx="11393424" cy="28652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IV (3,0 </a:t>
            </a:r>
            <a:r>
              <a:rPr lang="en-US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Cho tam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(AB &lt; AC)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(O). Hai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CF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4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C, E, F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662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049067" y="2506330"/>
            <a:ext cx="3273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B0F0"/>
                </a:solidFill>
              </a:rPr>
              <a:t>Hướ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en-US" sz="2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4707" y="3116740"/>
                <a:ext cx="7187184" cy="537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Dễ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07" y="3116740"/>
                <a:ext cx="7187184" cy="537583"/>
              </a:xfrm>
              <a:prstGeom prst="rect">
                <a:avLst/>
              </a:prstGeom>
              <a:blipFill rotWithShape="0">
                <a:blip r:embed="rId3"/>
                <a:stretch>
                  <a:fillRect l="-1781" t="-9091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54706" y="3686434"/>
                <a:ext cx="8437401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E</a:t>
                </a:r>
                <a:r>
                  <a:rPr lang="vi-VN" sz="28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và </a:t>
                </a:r>
                <a:r>
                  <a:rPr lang="en-US" sz="28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F</a:t>
                </a:r>
                <a:r>
                  <a:rPr lang="vi-VN" sz="28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cùng nằm trên đường tròn đường kính BC </a:t>
                </a:r>
                <a:endParaRPr lang="vi-VN" sz="2300" dirty="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06" y="3686434"/>
                <a:ext cx="8437401" cy="738664"/>
              </a:xfrm>
              <a:prstGeom prst="rect">
                <a:avLst/>
              </a:prstGeom>
              <a:blipFill rotWithShape="0">
                <a:blip r:embed="rId4"/>
                <a:stretch>
                  <a:fillRect b="-14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488028" y="138228"/>
            <a:ext cx="94183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IV (3,0 </a:t>
            </a:r>
            <a:r>
              <a:rPr lang="en-US" sz="2400" b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tam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(AB &lt; AC)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(O). Hai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CF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4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C, E, F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18504" y="4439026"/>
            <a:ext cx="84374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C, E, F </a:t>
            </a:r>
            <a:r>
              <a:rPr lang="vi-V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tròn đường kính BC </a:t>
            </a:r>
            <a:endParaRPr lang="vi-VN" sz="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lum bright="40000" contrast="40000"/>
          </a:blip>
          <a:stretch>
            <a:fillRect/>
          </a:stretch>
        </p:blipFill>
        <p:spPr>
          <a:xfrm>
            <a:off x="8772275" y="2221090"/>
            <a:ext cx="2972092" cy="293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8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lum bright="40000" contrast="40000"/>
          </a:blip>
          <a:stretch>
            <a:fillRect/>
          </a:stretch>
        </p:blipFill>
        <p:spPr>
          <a:xfrm>
            <a:off x="7568420" y="1308374"/>
            <a:ext cx="4209052" cy="4150416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 flipV="1">
            <a:off x="8860536" y="1865376"/>
            <a:ext cx="786384" cy="1645920"/>
          </a:xfrm>
          <a:prstGeom prst="line">
            <a:avLst/>
          </a:prstGeom>
          <a:ln w="57150">
            <a:solidFill>
              <a:srgbClr val="FF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160" y="-64008"/>
                <a:ext cx="9418320" cy="166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b="1" u="sng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400" b="1" u="sng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IV (3,0 </a:t>
                </a:r>
                <a:r>
                  <a:rPr lang="en-US" sz="2400" b="1" u="sng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4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24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minh: </a:t>
                </a:r>
                <a:r>
                  <a:rPr lang="en-US" sz="26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OA</a:t>
                </a:r>
                <a:r>
                  <a:rPr lang="en-US" sz="26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600" dirty="0">
                    <a:solidFill>
                      <a:srgbClr val="FFFF00"/>
                    </a:solidFill>
                  </a:rPr>
                  <a:t> </a:t>
                </a:r>
                <a:r>
                  <a:rPr lang="en-US" sz="2600" dirty="0">
                    <a:solidFill>
                      <a:srgbClr val="00B0F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EF</a:t>
                </a:r>
              </a:p>
              <a:p>
                <a:pPr algn="just"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" y="-64008"/>
                <a:ext cx="9418320" cy="1661993"/>
              </a:xfrm>
              <a:prstGeom prst="rect">
                <a:avLst/>
              </a:prstGeom>
              <a:blipFill rotWithShape="0">
                <a:blip r:embed="rId3"/>
                <a:stretch>
                  <a:fillRect l="-1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85215" y="1798703"/>
                <a:ext cx="6662607" cy="829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- </a:t>
                </a:r>
                <a:r>
                  <a:rPr lang="en-US" sz="2800" dirty="0" err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Xét</a:t>
                </a:r>
                <a:r>
                  <a:rPr lang="en-US" sz="28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(O), </a:t>
                </a:r>
                <a:r>
                  <a:rPr lang="en-US" sz="2800" dirty="0" err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ABC</m:t>
                        </m:r>
                      </m:e>
                    </m:acc>
                    <m:r>
                      <a:rPr lang="en-US" sz="32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Ay</m:t>
                        </m:r>
                      </m:e>
                    </m:acc>
                    <m:d>
                      <m:d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a:rPr lang="en-US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đ</m:t>
                        </m:r>
                        <m:groupChr>
                          <m:groupChrPr>
                            <m:chr m:val="⏜"/>
                            <m:pos m:val="top"/>
                            <m:vertJc m:val="bot"/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sty m:val="p"/>
                                <m:brk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groupCh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15" y="1798703"/>
                <a:ext cx="6662607" cy="829330"/>
              </a:xfrm>
              <a:prstGeom prst="rect">
                <a:avLst/>
              </a:prstGeom>
              <a:blipFill rotWithShape="0">
                <a:blip r:embed="rId4"/>
                <a:stretch>
                  <a:fillRect l="-1830" b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5216" y="2698340"/>
                <a:ext cx="6016752" cy="537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- </a:t>
                </a:r>
                <a:r>
                  <a:rPr lang="en-US" sz="2800" dirty="0" err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ABC</m:t>
                        </m:r>
                      </m:e>
                    </m:acc>
                    <m:r>
                      <a:rPr lang="en-US" sz="28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AEF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(cùng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bù</a:t>
                </a:r>
                <a:r>
                  <a:rPr lang="en-US" sz="2800" dirty="0">
                    <a:solidFill>
                      <a:schemeClr val="bg1"/>
                    </a:solidFill>
                  </a:rPr>
                  <a:t> với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FEC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16" y="2698340"/>
                <a:ext cx="6016752" cy="537263"/>
              </a:xfrm>
              <a:prstGeom prst="rect">
                <a:avLst/>
              </a:prstGeom>
              <a:blipFill rotWithShape="0">
                <a:blip r:embed="rId5"/>
                <a:stretch>
                  <a:fillRect l="-2026" t="-9091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85216" y="1209651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Kẻ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cs typeface="Times New Roman" panose="02020603050405020304" pitchFamily="18" charset="0"/>
              </a:rPr>
              <a:t>xy</a:t>
            </a:r>
            <a:r>
              <a:rPr lang="en-US" sz="2800" dirty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(O)</a:t>
            </a:r>
            <a:endParaRPr 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5216" y="3399426"/>
                <a:ext cx="2368296" cy="537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F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sz="2800" b="1" dirty="0">
                    <a:solidFill>
                      <a:srgbClr val="00B0F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𝐂𝐀𝐲</m:t>
                        </m:r>
                      </m:e>
                    </m:acc>
                    <m:r>
                      <a:rPr lang="en-US" sz="2800" b="1" i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𝐀𝐄𝐅</m:t>
                        </m:r>
                      </m:e>
                    </m:acc>
                  </m:oMath>
                </a14:m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16" y="3399426"/>
                <a:ext cx="2368296" cy="537263"/>
              </a:xfrm>
              <a:prstGeom prst="rect">
                <a:avLst/>
              </a:prstGeom>
              <a:blipFill rotWithShape="0">
                <a:blip r:embed="rId6"/>
                <a:stretch>
                  <a:fillRect l="-5141" t="-12500" b="-28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85216" y="4100513"/>
            <a:ext cx="2148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⇒</a:t>
            </a:r>
            <a:r>
              <a:rPr lang="en-US" sz="2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xy</a:t>
            </a:r>
            <a:r>
              <a:rPr lang="en-US" sz="2800" dirty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// EF</a:t>
            </a:r>
            <a:endParaRPr lang="en-US" sz="28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5215" y="5564840"/>
                <a:ext cx="23682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⇒ </a:t>
                </a:r>
                <a:r>
                  <a:rPr lang="en-US" sz="28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OA</a:t>
                </a:r>
                <a:r>
                  <a:rPr lang="en-US" sz="28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>
                    <a:solidFill>
                      <a:srgbClr val="00B0F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EF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15" y="5564840"/>
                <a:ext cx="2368296" cy="523220"/>
              </a:xfrm>
              <a:prstGeom prst="rect">
                <a:avLst/>
              </a:prstGeom>
              <a:blipFill rotWithShape="0">
                <a:blip r:embed="rId7"/>
                <a:stretch>
                  <a:fillRect l="-5155" t="-15116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 flipV="1">
            <a:off x="8021225" y="1301253"/>
            <a:ext cx="1977916" cy="98198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69004" y="2052406"/>
            <a:ext cx="322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44922" y="860638"/>
            <a:ext cx="322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8383605" y="2667015"/>
            <a:ext cx="1291786" cy="58831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85214" y="4819599"/>
                <a:ext cx="5477257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mà </a:t>
                </a:r>
                <a:r>
                  <a:rPr lang="en-US" sz="2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xy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OA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tuyến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14" y="4819599"/>
                <a:ext cx="5477257" cy="800219"/>
              </a:xfrm>
              <a:prstGeom prst="rect">
                <a:avLst/>
              </a:prstGeom>
              <a:blipFill rotWithShape="0">
                <a:blip r:embed="rId8"/>
                <a:stretch>
                  <a:fillRect l="-2227" t="-8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 rot="4305996">
            <a:off x="8826235" y="1793326"/>
            <a:ext cx="411480" cy="351757"/>
          </a:xfrm>
          <a:prstGeom prst="arc">
            <a:avLst>
              <a:gd name="adj1" fmla="val 12465269"/>
              <a:gd name="adj2" fmla="val 20831752"/>
            </a:avLst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17154502">
            <a:off x="9396435" y="2535622"/>
            <a:ext cx="246394" cy="229595"/>
          </a:xfrm>
          <a:prstGeom prst="arc">
            <a:avLst>
              <a:gd name="adj1" fmla="val 11556934"/>
              <a:gd name="adj2" fmla="val 20831752"/>
            </a:avLst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26" name="Arc 25"/>
          <p:cNvSpPr/>
          <p:nvPr/>
        </p:nvSpPr>
        <p:spPr>
          <a:xfrm rot="2948541">
            <a:off x="7962291" y="3980022"/>
            <a:ext cx="411480" cy="351757"/>
          </a:xfrm>
          <a:prstGeom prst="arc">
            <a:avLst>
              <a:gd name="adj1" fmla="val 12465269"/>
              <a:gd name="adj2" fmla="val 20831752"/>
            </a:avLst>
          </a:prstGeom>
          <a:ln w="3810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756244" y="3427075"/>
            <a:ext cx="402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81241" y="2510920"/>
            <a:ext cx="625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9153957" y="2224196"/>
            <a:ext cx="57751" cy="20498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9258232" y="2395846"/>
            <a:ext cx="57751" cy="20498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9352882" y="2548246"/>
            <a:ext cx="57751" cy="20498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c 31"/>
          <p:cNvSpPr/>
          <p:nvPr/>
        </p:nvSpPr>
        <p:spPr>
          <a:xfrm rot="5849500" flipV="1">
            <a:off x="9372648" y="2889670"/>
            <a:ext cx="646894" cy="77351"/>
          </a:xfrm>
          <a:prstGeom prst="arc">
            <a:avLst>
              <a:gd name="adj1" fmla="val 12465269"/>
              <a:gd name="adj2" fmla="val 20831752"/>
            </a:avLst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 flipH="1" flipV="1">
            <a:off x="9408101" y="2545010"/>
            <a:ext cx="492990" cy="428013"/>
          </a:xfrm>
          <a:prstGeom prst="arc">
            <a:avLst>
              <a:gd name="adj1" fmla="val 12465269"/>
              <a:gd name="adj2" fmla="val 20831752"/>
            </a:avLst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9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5" grpId="0"/>
      <p:bldP spid="16" grpId="0"/>
      <p:bldP spid="23" grpId="0"/>
      <p:bldP spid="24" grpId="0" animBg="1"/>
      <p:bldP spid="25" grpId="0" animBg="1"/>
      <p:bldP spid="26" grpId="0" animBg="1"/>
      <p:bldP spid="11" grpId="0"/>
      <p:bldP spid="11" grpId="1"/>
      <p:bldP spid="32" grpId="0" animBg="1"/>
      <p:bldP spid="3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6571" y="651510"/>
            <a:ext cx="5340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HƯỚNG DẪN VỀ NHÀ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1" y="1444463"/>
            <a:ext cx="101540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1" y="3898082"/>
            <a:ext cx="10154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alt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alt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alt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alt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alt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alt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alt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alt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alt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alt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1" y="5194989"/>
            <a:ext cx="101540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72289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Kết quả hình ảnh cho logo sở giáo dục hà nộ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484" y="442340"/>
            <a:ext cx="2806065" cy="280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" name="TextBox 6"/>
          <p:cNvSpPr txBox="1"/>
          <p:nvPr/>
        </p:nvSpPr>
        <p:spPr>
          <a:xfrm>
            <a:off x="270002" y="3230106"/>
            <a:ext cx="11636248" cy="184665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800" b="1" dirty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CHƯƠNG TRÌNH DẠY HỌC TRÊN TRUYỀN HÌNH</a:t>
            </a:r>
          </a:p>
          <a:p>
            <a:pPr algn="ctr">
              <a:lnSpc>
                <a:spcPct val="150000"/>
              </a:lnSpc>
            </a:pPr>
            <a:r>
              <a:rPr lang="en-US" sz="3800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MÔN TOÁN 9</a:t>
            </a:r>
          </a:p>
        </p:txBody>
      </p:sp>
    </p:spTree>
    <p:extLst>
      <p:ext uri="{BB962C8B-B14F-4D97-AF65-F5344CB8AC3E}">
        <p14:creationId xmlns:p14="http://schemas.microsoft.com/office/powerpoint/2010/main" val="346468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Pag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MMConnector"/>
          <p:cNvSpPr/>
          <p:nvPr/>
        </p:nvSpPr>
        <p:spPr>
          <a:xfrm>
            <a:off x="4372749" y="2255391"/>
            <a:ext cx="1933601" cy="1780399"/>
          </a:xfrm>
          <a:custGeom>
            <a:avLst/>
            <a:gdLst/>
            <a:ahLst/>
            <a:cxnLst/>
            <a:rect l="0" t="0" r="0" b="0"/>
            <a:pathLst>
              <a:path w="673189" h="1067800" fill="none">
                <a:moveTo>
                  <a:pt x="-182989" y="416733"/>
                </a:moveTo>
                <a:cubicBezTo>
                  <a:pt x="4119" y="41833"/>
                  <a:pt x="26218" y="-651067"/>
                  <a:pt x="490200" y="-651067"/>
                </a:cubicBezTo>
              </a:path>
            </a:pathLst>
          </a:custGeom>
          <a:noFill/>
          <a:ln w="38100" cap="rnd">
            <a:solidFill>
              <a:schemeClr val="bg1"/>
            </a:solidFill>
            <a:round/>
          </a:ln>
        </p:spPr>
      </p:sp>
      <p:sp>
        <p:nvSpPr>
          <p:cNvPr id="105" name="MMConnector"/>
          <p:cNvSpPr/>
          <p:nvPr/>
        </p:nvSpPr>
        <p:spPr>
          <a:xfrm>
            <a:off x="4405492" y="2787815"/>
            <a:ext cx="1621293" cy="694841"/>
          </a:xfrm>
          <a:custGeom>
            <a:avLst/>
            <a:gdLst/>
            <a:ahLst/>
            <a:cxnLst/>
            <a:rect l="0" t="0" r="0" b="0"/>
            <a:pathLst>
              <a:path w="564458" h="416733" fill="none">
                <a:moveTo>
                  <a:pt x="-74258" y="91200"/>
                </a:moveTo>
                <a:cubicBezTo>
                  <a:pt x="81975" y="-95418"/>
                  <a:pt x="210144" y="-325533"/>
                  <a:pt x="490200" y="-325533"/>
                </a:cubicBezTo>
              </a:path>
            </a:pathLst>
          </a:custGeom>
          <a:noFill/>
          <a:ln w="38100" cap="rnd">
            <a:solidFill>
              <a:schemeClr val="bg1"/>
            </a:solidFill>
            <a:round/>
          </a:ln>
        </p:spPr>
      </p:sp>
      <p:sp>
        <p:nvSpPr>
          <p:cNvPr id="107" name="MMConnector"/>
          <p:cNvSpPr/>
          <p:nvPr/>
        </p:nvSpPr>
        <p:spPr>
          <a:xfrm>
            <a:off x="4389120" y="3344133"/>
            <a:ext cx="1375258" cy="12672"/>
          </a:xfrm>
          <a:custGeom>
            <a:avLst/>
            <a:gdLst/>
            <a:ahLst/>
            <a:cxnLst/>
            <a:rect l="0" t="0" r="0" b="0"/>
            <a:pathLst>
              <a:path w="478800" h="7600" fill="none">
                <a:moveTo>
                  <a:pt x="11400" y="0"/>
                </a:moveTo>
                <a:cubicBezTo>
                  <a:pt x="180535" y="0"/>
                  <a:pt x="335368" y="0"/>
                  <a:pt x="490200" y="0"/>
                </a:cubicBezTo>
              </a:path>
            </a:pathLst>
          </a:custGeom>
          <a:noFill/>
          <a:ln w="38100" cap="rnd">
            <a:solidFill>
              <a:schemeClr val="bg1"/>
            </a:solidFill>
            <a:round/>
          </a:ln>
        </p:spPr>
      </p:sp>
      <p:sp>
        <p:nvSpPr>
          <p:cNvPr id="109" name="MMConnector"/>
          <p:cNvSpPr/>
          <p:nvPr/>
        </p:nvSpPr>
        <p:spPr>
          <a:xfrm>
            <a:off x="4396037" y="3913123"/>
            <a:ext cx="1621293" cy="694841"/>
          </a:xfrm>
          <a:custGeom>
            <a:avLst/>
            <a:gdLst/>
            <a:ahLst/>
            <a:cxnLst/>
            <a:rect l="0" t="0" r="0" b="0"/>
            <a:pathLst>
              <a:path w="564458" h="416733" fill="none">
                <a:moveTo>
                  <a:pt x="-74258" y="-91200"/>
                </a:moveTo>
                <a:cubicBezTo>
                  <a:pt x="81975" y="95418"/>
                  <a:pt x="210144" y="325533"/>
                  <a:pt x="490200" y="325533"/>
                </a:cubicBezTo>
              </a:path>
            </a:pathLst>
          </a:custGeom>
          <a:noFill/>
          <a:ln w="38100" cap="rnd">
            <a:solidFill>
              <a:schemeClr val="bg1"/>
            </a:solidFill>
            <a:round/>
          </a:ln>
        </p:spPr>
      </p:sp>
      <p:sp>
        <p:nvSpPr>
          <p:cNvPr id="111" name="MMConnector"/>
          <p:cNvSpPr/>
          <p:nvPr/>
        </p:nvSpPr>
        <p:spPr>
          <a:xfrm>
            <a:off x="4372748" y="4453992"/>
            <a:ext cx="1933601" cy="1780399"/>
          </a:xfrm>
          <a:custGeom>
            <a:avLst/>
            <a:gdLst/>
            <a:ahLst/>
            <a:cxnLst/>
            <a:rect l="0" t="0" r="0" b="0"/>
            <a:pathLst>
              <a:path w="673189" h="1067800" fill="none">
                <a:moveTo>
                  <a:pt x="-182989" y="-416733"/>
                </a:moveTo>
                <a:cubicBezTo>
                  <a:pt x="4119" y="-41833"/>
                  <a:pt x="26218" y="651067"/>
                  <a:pt x="490200" y="651067"/>
                </a:cubicBezTo>
              </a:path>
            </a:pathLst>
          </a:custGeom>
          <a:noFill/>
          <a:ln w="38100" cap="rnd">
            <a:solidFill>
              <a:schemeClr val="bg1"/>
            </a:solidFill>
            <a:round/>
          </a:ln>
        </p:spPr>
      </p:sp>
      <p:sp>
        <p:nvSpPr>
          <p:cNvPr id="101" name="MainIdea"/>
          <p:cNvSpPr/>
          <p:nvPr/>
        </p:nvSpPr>
        <p:spPr>
          <a:xfrm>
            <a:off x="1514545" y="2959753"/>
            <a:ext cx="2881492" cy="781433"/>
          </a:xfrm>
          <a:custGeom>
            <a:avLst/>
            <a:gdLst>
              <a:gd name="rtl" fmla="*/ 174800 w 1003200"/>
              <a:gd name="rtt" fmla="*/ 155800 h 468667"/>
              <a:gd name="rtr" fmla="*/ 836000 w 1003200"/>
              <a:gd name="rtb" fmla="*/ 320467 h 468667"/>
            </a:gdLst>
            <a:ahLst/>
            <a:cxnLst/>
            <a:rect l="rtl" t="rtt" r="rtr" b="rtb"/>
            <a:pathLst>
              <a:path w="1003200" h="468667">
                <a:moveTo>
                  <a:pt x="60800" y="0"/>
                </a:moveTo>
                <a:lnTo>
                  <a:pt x="942400" y="0"/>
                </a:lnTo>
                <a:cubicBezTo>
                  <a:pt x="975962" y="0"/>
                  <a:pt x="1003200" y="27238"/>
                  <a:pt x="1003200" y="60800"/>
                </a:cubicBezTo>
                <a:lnTo>
                  <a:pt x="1003200" y="407867"/>
                </a:lnTo>
                <a:cubicBezTo>
                  <a:pt x="1003200" y="441428"/>
                  <a:pt x="975962" y="468667"/>
                  <a:pt x="942400" y="468667"/>
                </a:cubicBezTo>
                <a:lnTo>
                  <a:pt x="60800" y="468667"/>
                </a:lnTo>
                <a:cubicBezTo>
                  <a:pt x="27238" y="468667"/>
                  <a:pt x="0" y="441428"/>
                  <a:pt x="0" y="407867"/>
                </a:cubicBezTo>
                <a:lnTo>
                  <a:pt x="0" y="60800"/>
                </a:lnTo>
                <a:cubicBezTo>
                  <a:pt x="0" y="27238"/>
                  <a:pt x="27238" y="0"/>
                  <a:pt x="60800" y="0"/>
                </a:cubicBezTo>
                <a:close/>
              </a:path>
            </a:pathLst>
          </a:custGeom>
          <a:solidFill>
            <a:srgbClr val="7030A0"/>
          </a:solidFill>
          <a:ln w="28575" cap="flat">
            <a:solidFill>
              <a:schemeClr val="bg1"/>
            </a:solidFill>
            <a:round/>
          </a:ln>
        </p:spPr>
        <p:txBody>
          <a:bodyPr wrap="square" lIns="0" tIns="0" rIns="0" bIns="0" rtlCol="0" anchor="ctr"/>
          <a:lstStyle/>
          <a:p>
            <a:pPr algn="ctr"/>
            <a:r>
              <a:rPr lang="vi-VN" sz="2000" b="1" dirty="0">
                <a:solidFill>
                  <a:srgbClr val="FFFF00"/>
                </a:solidFill>
                <a:latin typeface="Arial"/>
              </a:rPr>
              <a:t>GÓC VỚI ĐƯỜNG TRÒN </a:t>
            </a:r>
            <a:endParaRPr sz="2000" b="1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102" name="MainTopic"/>
          <p:cNvSpPr/>
          <p:nvPr/>
        </p:nvSpPr>
        <p:spPr>
          <a:xfrm>
            <a:off x="5780751" y="779117"/>
            <a:ext cx="3259616" cy="808076"/>
          </a:xfrm>
          <a:custGeom>
            <a:avLst/>
            <a:gdLst>
              <a:gd name="rtl" fmla="*/ 136800 w 881600"/>
              <a:gd name="rtt" fmla="*/ 87400 h 309067"/>
              <a:gd name="rtr" fmla="*/ 752400 w 881600"/>
              <a:gd name="rtb" fmla="*/ 229267 h 309067"/>
            </a:gdLst>
            <a:ahLst/>
            <a:cxnLst/>
            <a:rect l="rtl" t="rtt" r="rtr" b="rtb"/>
            <a:pathLst>
              <a:path w="881600" h="309067">
                <a:moveTo>
                  <a:pt x="30400" y="0"/>
                </a:moveTo>
                <a:lnTo>
                  <a:pt x="851200" y="0"/>
                </a:lnTo>
                <a:cubicBezTo>
                  <a:pt x="867981" y="0"/>
                  <a:pt x="881600" y="13619"/>
                  <a:pt x="881600" y="30400"/>
                </a:cubicBezTo>
                <a:lnTo>
                  <a:pt x="881600" y="278667"/>
                </a:lnTo>
                <a:cubicBezTo>
                  <a:pt x="881600" y="295447"/>
                  <a:pt x="867981" y="309067"/>
                  <a:pt x="851200" y="309067"/>
                </a:cubicBezTo>
                <a:lnTo>
                  <a:pt x="30400" y="309067"/>
                </a:lnTo>
                <a:cubicBezTo>
                  <a:pt x="13619" y="309067"/>
                  <a:pt x="0" y="295447"/>
                  <a:pt x="0" y="278667"/>
                </a:cubicBezTo>
                <a:lnTo>
                  <a:pt x="0" y="30400"/>
                </a:lnTo>
                <a:cubicBezTo>
                  <a:pt x="0" y="13619"/>
                  <a:pt x="13619" y="0"/>
                  <a:pt x="30400" y="0"/>
                </a:cubicBezTo>
                <a:close/>
              </a:path>
            </a:pathLst>
          </a:custGeom>
          <a:solidFill>
            <a:srgbClr val="F5F9FE"/>
          </a:solidFill>
          <a:ln w="7600" cap="flat">
            <a:solidFill>
              <a:srgbClr val="4486B1"/>
            </a:solidFill>
            <a:round/>
          </a:ln>
        </p:spPr>
        <p:txBody>
          <a:bodyPr wrap="square" lIns="0" tIns="0" rIns="0" bIns="0" rtlCol="0" anchor="ctr"/>
          <a:lstStyle/>
          <a:p>
            <a:pPr algn="ctr"/>
            <a:r>
              <a:rPr lang="vi-VN" b="1" dirty="0">
                <a:solidFill>
                  <a:srgbClr val="303030"/>
                </a:solidFill>
                <a:latin typeface="Arial"/>
              </a:rPr>
              <a:t>Liên hệ giữa dây, cung và đường kính</a:t>
            </a:r>
            <a:endParaRPr b="1" dirty="0">
              <a:solidFill>
                <a:srgbClr val="303030"/>
              </a:solidFill>
              <a:latin typeface="Arial"/>
            </a:endParaRPr>
          </a:p>
        </p:txBody>
      </p:sp>
      <p:sp>
        <p:nvSpPr>
          <p:cNvPr id="104" name="MainTopic"/>
          <p:cNvSpPr/>
          <p:nvPr/>
        </p:nvSpPr>
        <p:spPr>
          <a:xfrm>
            <a:off x="5780748" y="1864102"/>
            <a:ext cx="3639699" cy="722296"/>
          </a:xfrm>
          <a:custGeom>
            <a:avLst/>
            <a:gdLst>
              <a:gd name="rtl" fmla="*/ 136800 w 881600"/>
              <a:gd name="rtt" fmla="*/ 87400 h 309067"/>
              <a:gd name="rtr" fmla="*/ 752400 w 881600"/>
              <a:gd name="rtb" fmla="*/ 229267 h 309067"/>
            </a:gdLst>
            <a:ahLst/>
            <a:cxnLst/>
            <a:rect l="rtl" t="rtt" r="rtr" b="rtb"/>
            <a:pathLst>
              <a:path w="881600" h="309067">
                <a:moveTo>
                  <a:pt x="30400" y="0"/>
                </a:moveTo>
                <a:lnTo>
                  <a:pt x="851200" y="0"/>
                </a:lnTo>
                <a:cubicBezTo>
                  <a:pt x="867981" y="0"/>
                  <a:pt x="881600" y="13619"/>
                  <a:pt x="881600" y="30400"/>
                </a:cubicBezTo>
                <a:lnTo>
                  <a:pt x="881600" y="278667"/>
                </a:lnTo>
                <a:cubicBezTo>
                  <a:pt x="881600" y="295447"/>
                  <a:pt x="867981" y="309067"/>
                  <a:pt x="851200" y="309067"/>
                </a:cubicBezTo>
                <a:lnTo>
                  <a:pt x="30400" y="309067"/>
                </a:lnTo>
                <a:cubicBezTo>
                  <a:pt x="13619" y="309067"/>
                  <a:pt x="0" y="295447"/>
                  <a:pt x="0" y="278667"/>
                </a:cubicBezTo>
                <a:lnTo>
                  <a:pt x="0" y="30400"/>
                </a:lnTo>
                <a:cubicBezTo>
                  <a:pt x="0" y="13619"/>
                  <a:pt x="13619" y="0"/>
                  <a:pt x="30400" y="0"/>
                </a:cubicBezTo>
                <a:close/>
              </a:path>
            </a:pathLst>
          </a:custGeom>
          <a:solidFill>
            <a:srgbClr val="F5F9FE"/>
          </a:solidFill>
          <a:ln w="7600" cap="flat">
            <a:solidFill>
              <a:srgbClr val="4486B1"/>
            </a:solidFill>
            <a:round/>
          </a:ln>
        </p:spPr>
        <p:txBody>
          <a:bodyPr wrap="square" lIns="0" tIns="0" rIns="0" bIns="0" rtlCol="0" anchor="ctr"/>
          <a:lstStyle/>
          <a:p>
            <a:pPr algn="ctr"/>
            <a:r>
              <a:rPr lang="en-US" b="1" dirty="0" err="1">
                <a:solidFill>
                  <a:srgbClr val="303030"/>
                </a:solidFill>
                <a:latin typeface="Arial"/>
              </a:rPr>
              <a:t>Các</a:t>
            </a:r>
            <a:r>
              <a:rPr lang="en-US" b="1" dirty="0">
                <a:solidFill>
                  <a:srgbClr val="303030"/>
                </a:solidFill>
                <a:latin typeface="Arial"/>
              </a:rPr>
              <a:t> </a:t>
            </a:r>
            <a:r>
              <a:rPr lang="en-US" b="1" dirty="0" err="1">
                <a:solidFill>
                  <a:srgbClr val="303030"/>
                </a:solidFill>
                <a:latin typeface="Arial"/>
              </a:rPr>
              <a:t>loại</a:t>
            </a:r>
            <a:r>
              <a:rPr lang="en-US" b="1" dirty="0">
                <a:solidFill>
                  <a:srgbClr val="303030"/>
                </a:solidFill>
                <a:latin typeface="Arial"/>
              </a:rPr>
              <a:t> </a:t>
            </a:r>
            <a:r>
              <a:rPr lang="en-US" b="1" dirty="0" err="1">
                <a:solidFill>
                  <a:srgbClr val="303030"/>
                </a:solidFill>
                <a:latin typeface="Arial"/>
              </a:rPr>
              <a:t>góc</a:t>
            </a:r>
            <a:r>
              <a:rPr lang="en-US" b="1" dirty="0">
                <a:solidFill>
                  <a:srgbClr val="303030"/>
                </a:solidFill>
                <a:latin typeface="Arial"/>
              </a:rPr>
              <a:t> </a:t>
            </a:r>
            <a:r>
              <a:rPr lang="en-US" b="1" dirty="0" err="1">
                <a:solidFill>
                  <a:srgbClr val="303030"/>
                </a:solidFill>
                <a:latin typeface="Arial"/>
              </a:rPr>
              <a:t>liên</a:t>
            </a:r>
            <a:r>
              <a:rPr lang="en-US" b="1" dirty="0">
                <a:solidFill>
                  <a:srgbClr val="303030"/>
                </a:solidFill>
                <a:latin typeface="Arial"/>
              </a:rPr>
              <a:t> </a:t>
            </a:r>
            <a:r>
              <a:rPr lang="en-US" b="1" dirty="0" err="1">
                <a:solidFill>
                  <a:srgbClr val="303030"/>
                </a:solidFill>
                <a:latin typeface="Arial"/>
              </a:rPr>
              <a:t>quan</a:t>
            </a:r>
            <a:r>
              <a:rPr lang="vi-VN" b="1" dirty="0">
                <a:solidFill>
                  <a:srgbClr val="303030"/>
                </a:solidFill>
                <a:latin typeface="Arial"/>
              </a:rPr>
              <a:t> với đường tròn </a:t>
            </a:r>
            <a:endParaRPr b="1" dirty="0">
              <a:solidFill>
                <a:srgbClr val="303030"/>
              </a:solidFill>
              <a:latin typeface="Arial"/>
            </a:endParaRPr>
          </a:p>
        </p:txBody>
      </p:sp>
      <p:sp>
        <p:nvSpPr>
          <p:cNvPr id="106" name="MainTopic"/>
          <p:cNvSpPr/>
          <p:nvPr/>
        </p:nvSpPr>
        <p:spPr>
          <a:xfrm>
            <a:off x="5780748" y="2988240"/>
            <a:ext cx="3351059" cy="681112"/>
          </a:xfrm>
          <a:custGeom>
            <a:avLst/>
            <a:gdLst>
              <a:gd name="rtl" fmla="*/ 136800 w 881600"/>
              <a:gd name="rtt" fmla="*/ 87400 h 309067"/>
              <a:gd name="rtr" fmla="*/ 752400 w 881600"/>
              <a:gd name="rtb" fmla="*/ 229267 h 309067"/>
            </a:gdLst>
            <a:ahLst/>
            <a:cxnLst/>
            <a:rect l="rtl" t="rtt" r="rtr" b="rtb"/>
            <a:pathLst>
              <a:path w="881600" h="309067">
                <a:moveTo>
                  <a:pt x="30400" y="0"/>
                </a:moveTo>
                <a:lnTo>
                  <a:pt x="851200" y="0"/>
                </a:lnTo>
                <a:cubicBezTo>
                  <a:pt x="867981" y="0"/>
                  <a:pt x="881600" y="13619"/>
                  <a:pt x="881600" y="30400"/>
                </a:cubicBezTo>
                <a:lnTo>
                  <a:pt x="881600" y="278667"/>
                </a:lnTo>
                <a:cubicBezTo>
                  <a:pt x="881600" y="295447"/>
                  <a:pt x="867981" y="309067"/>
                  <a:pt x="851200" y="309067"/>
                </a:cubicBezTo>
                <a:lnTo>
                  <a:pt x="30400" y="309067"/>
                </a:lnTo>
                <a:cubicBezTo>
                  <a:pt x="13619" y="309067"/>
                  <a:pt x="0" y="295447"/>
                  <a:pt x="0" y="278667"/>
                </a:cubicBezTo>
                <a:lnTo>
                  <a:pt x="0" y="30400"/>
                </a:lnTo>
                <a:cubicBezTo>
                  <a:pt x="0" y="13619"/>
                  <a:pt x="13619" y="0"/>
                  <a:pt x="30400" y="0"/>
                </a:cubicBezTo>
                <a:close/>
              </a:path>
            </a:pathLst>
          </a:custGeom>
          <a:solidFill>
            <a:srgbClr val="002060"/>
          </a:solidFill>
          <a:ln w="7600" cap="flat">
            <a:solidFill>
              <a:srgbClr val="FF0000"/>
            </a:solidFill>
            <a:round/>
          </a:ln>
        </p:spPr>
        <p:txBody>
          <a:bodyPr wrap="square" lIns="0" tIns="0" rIns="0" bIns="0" rtlCol="0" anchor="ctr"/>
          <a:lstStyle/>
          <a:p>
            <a:pPr algn="ctr"/>
            <a:r>
              <a:rPr lang="vi-VN" sz="2200" b="1" dirty="0">
                <a:solidFill>
                  <a:srgbClr val="FFFF00"/>
                </a:solidFill>
                <a:latin typeface="Arial"/>
              </a:rPr>
              <a:t>Tứ giác nội tiếp</a:t>
            </a:r>
            <a:endParaRPr sz="2200" b="1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108" name="MainTopic"/>
          <p:cNvSpPr/>
          <p:nvPr/>
        </p:nvSpPr>
        <p:spPr>
          <a:xfrm>
            <a:off x="5804041" y="3796050"/>
            <a:ext cx="3897743" cy="1107817"/>
          </a:xfrm>
          <a:custGeom>
            <a:avLst/>
            <a:gdLst>
              <a:gd name="rtl" fmla="*/ 136800 w 881600"/>
              <a:gd name="rtt" fmla="*/ 87400 h 309067"/>
              <a:gd name="rtr" fmla="*/ 752400 w 881600"/>
              <a:gd name="rtb" fmla="*/ 229267 h 309067"/>
            </a:gdLst>
            <a:ahLst/>
            <a:cxnLst/>
            <a:rect l="rtl" t="rtt" r="rtr" b="rtb"/>
            <a:pathLst>
              <a:path w="881600" h="309067">
                <a:moveTo>
                  <a:pt x="30400" y="0"/>
                </a:moveTo>
                <a:lnTo>
                  <a:pt x="851200" y="0"/>
                </a:lnTo>
                <a:cubicBezTo>
                  <a:pt x="867981" y="0"/>
                  <a:pt x="881600" y="13619"/>
                  <a:pt x="881600" y="30400"/>
                </a:cubicBezTo>
                <a:lnTo>
                  <a:pt x="881600" y="278667"/>
                </a:lnTo>
                <a:cubicBezTo>
                  <a:pt x="881600" y="295447"/>
                  <a:pt x="867981" y="309067"/>
                  <a:pt x="851200" y="309067"/>
                </a:cubicBezTo>
                <a:lnTo>
                  <a:pt x="30400" y="309067"/>
                </a:lnTo>
                <a:cubicBezTo>
                  <a:pt x="13619" y="309067"/>
                  <a:pt x="0" y="295447"/>
                  <a:pt x="0" y="278667"/>
                </a:cubicBezTo>
                <a:lnTo>
                  <a:pt x="0" y="30400"/>
                </a:lnTo>
                <a:cubicBezTo>
                  <a:pt x="0" y="13619"/>
                  <a:pt x="13619" y="0"/>
                  <a:pt x="30400" y="0"/>
                </a:cubicBezTo>
                <a:close/>
              </a:path>
            </a:pathLst>
          </a:custGeom>
          <a:solidFill>
            <a:srgbClr val="002060"/>
          </a:solidFill>
          <a:ln w="7600" cap="flat">
            <a:solidFill>
              <a:srgbClr val="FF0000"/>
            </a:solidFill>
            <a:round/>
          </a:ln>
        </p:spPr>
        <p:txBody>
          <a:bodyPr wrap="square" lIns="0" tIns="0" rIns="0" bIns="0" rtlCol="0" anchor="ctr"/>
          <a:lstStyle/>
          <a:p>
            <a:pPr algn="just"/>
            <a:r>
              <a:rPr lang="vi-VN" sz="2000" b="1" dirty="0">
                <a:solidFill>
                  <a:srgbClr val="FFFF00"/>
                </a:solidFill>
                <a:latin typeface="Arial"/>
              </a:rPr>
              <a:t>Đường tròn nội tiếp và đường tròn ngoại tiếp</a:t>
            </a:r>
            <a:r>
              <a:rPr lang="en-US" sz="2000" b="1" dirty="0">
                <a:solidFill>
                  <a:srgbClr val="FFFF0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/>
              </a:rPr>
              <a:t>đa</a:t>
            </a:r>
            <a:r>
              <a:rPr lang="en-US" sz="2000" b="1" dirty="0">
                <a:solidFill>
                  <a:srgbClr val="FFFF0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/>
              </a:rPr>
              <a:t>giác</a:t>
            </a:r>
            <a:r>
              <a:rPr lang="en-US" sz="2000" b="1" dirty="0">
                <a:solidFill>
                  <a:srgbClr val="FFFF0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/>
              </a:rPr>
              <a:t>đều</a:t>
            </a:r>
            <a:endParaRPr sz="2000" b="1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110" name="MainTopic"/>
          <p:cNvSpPr/>
          <p:nvPr/>
        </p:nvSpPr>
        <p:spPr>
          <a:xfrm>
            <a:off x="5808180" y="5054368"/>
            <a:ext cx="4263884" cy="1181348"/>
          </a:xfrm>
          <a:custGeom>
            <a:avLst/>
            <a:gdLst>
              <a:gd name="rtl" fmla="*/ 136800 w 881600"/>
              <a:gd name="rtt" fmla="*/ 87400 h 309067"/>
              <a:gd name="rtr" fmla="*/ 752400 w 881600"/>
              <a:gd name="rtb" fmla="*/ 229267 h 309067"/>
            </a:gdLst>
            <a:ahLst/>
            <a:cxnLst/>
            <a:rect l="rtl" t="rtt" r="rtr" b="rtb"/>
            <a:pathLst>
              <a:path w="881600" h="309067">
                <a:moveTo>
                  <a:pt x="30400" y="0"/>
                </a:moveTo>
                <a:lnTo>
                  <a:pt x="851200" y="0"/>
                </a:lnTo>
                <a:cubicBezTo>
                  <a:pt x="867981" y="0"/>
                  <a:pt x="881600" y="13619"/>
                  <a:pt x="881600" y="30400"/>
                </a:cubicBezTo>
                <a:lnTo>
                  <a:pt x="881600" y="278667"/>
                </a:lnTo>
                <a:cubicBezTo>
                  <a:pt x="881600" y="295447"/>
                  <a:pt x="867981" y="309067"/>
                  <a:pt x="851200" y="309067"/>
                </a:cubicBezTo>
                <a:lnTo>
                  <a:pt x="30400" y="309067"/>
                </a:lnTo>
                <a:cubicBezTo>
                  <a:pt x="13619" y="309067"/>
                  <a:pt x="0" y="295447"/>
                  <a:pt x="0" y="278667"/>
                </a:cubicBezTo>
                <a:lnTo>
                  <a:pt x="0" y="30400"/>
                </a:lnTo>
                <a:cubicBezTo>
                  <a:pt x="0" y="13619"/>
                  <a:pt x="13619" y="0"/>
                  <a:pt x="30400" y="0"/>
                </a:cubicBezTo>
                <a:close/>
              </a:path>
            </a:pathLst>
          </a:custGeom>
          <a:solidFill>
            <a:srgbClr val="002060"/>
          </a:solidFill>
          <a:ln w="7600" cap="flat">
            <a:solidFill>
              <a:srgbClr val="FF0000"/>
            </a:solidFill>
            <a:round/>
          </a:ln>
        </p:spPr>
        <p:txBody>
          <a:bodyPr wrap="square" lIns="0" tIns="0" rIns="0" bIns="0" rtlCol="0" anchor="ctr"/>
          <a:lstStyle/>
          <a:p>
            <a:r>
              <a:rPr lang="vi-VN" sz="2000" b="1" dirty="0">
                <a:solidFill>
                  <a:srgbClr val="FFFF00"/>
                </a:solidFill>
                <a:latin typeface="Arial"/>
              </a:rPr>
              <a:t>Độ dài đường tròn, cung tròn, diện tích hình tròn, hình quạt tròn</a:t>
            </a:r>
            <a:endParaRPr sz="2000" b="1" dirty="0">
              <a:solidFill>
                <a:srgbClr val="FFFF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318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4" grpId="0" animBg="1"/>
      <p:bldP spid="106" grpId="0" animBg="1"/>
      <p:bldP spid="108" grpId="0" animBg="1"/>
      <p:bldP spid="1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916" y="398907"/>
            <a:ext cx="5305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2400" b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490415"/>
              </p:ext>
            </p:extLst>
          </p:nvPr>
        </p:nvGraphicFramePr>
        <p:xfrm>
          <a:off x="91439" y="1387178"/>
          <a:ext cx="11942064" cy="5041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3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6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1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04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vẽ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05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4599432" y="2523744"/>
            <a:ext cx="2496312" cy="2578608"/>
            <a:chOff x="5241582" y="657397"/>
            <a:chExt cx="1351781" cy="143484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27819" y="795273"/>
              <a:ext cx="1245840" cy="1296966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flipH="1">
              <a:off x="5421393" y="1000371"/>
              <a:ext cx="105223" cy="7379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5531814" y="848389"/>
              <a:ext cx="573797" cy="15198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6105610" y="848389"/>
              <a:ext cx="305842" cy="99153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5412413" y="1731245"/>
              <a:ext cx="984863" cy="10159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5008354"/>
                </p:ext>
              </p:extLst>
            </p:nvPr>
          </p:nvGraphicFramePr>
          <p:xfrm>
            <a:off x="5346574" y="814747"/>
            <a:ext cx="173533" cy="209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64880" imgH="190440" progId="Equation.DSMT4">
                    <p:embed/>
                  </p:oleObj>
                </mc:Choice>
                <mc:Fallback>
                  <p:oleObj name="Equation" r:id="rId3" imgW="164880" imgH="1904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346574" y="814747"/>
                          <a:ext cx="173533" cy="2093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7293764"/>
                </p:ext>
              </p:extLst>
            </p:nvPr>
          </p:nvGraphicFramePr>
          <p:xfrm>
            <a:off x="6098203" y="657397"/>
            <a:ext cx="187065" cy="195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77480" imgH="177480" progId="Equation.DSMT4">
                    <p:embed/>
                  </p:oleObj>
                </mc:Choice>
                <mc:Fallback>
                  <p:oleObj name="Equation" r:id="rId5" imgW="17748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098203" y="657397"/>
                          <a:ext cx="187065" cy="1950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1492373"/>
                </p:ext>
              </p:extLst>
            </p:nvPr>
          </p:nvGraphicFramePr>
          <p:xfrm>
            <a:off x="6406298" y="1787258"/>
            <a:ext cx="187065" cy="195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77480" imgH="177480" progId="Equation.DSMT4">
                    <p:embed/>
                  </p:oleObj>
                </mc:Choice>
                <mc:Fallback>
                  <p:oleObj name="Equation" r:id="rId7" imgW="17748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406298" y="1787258"/>
                          <a:ext cx="187065" cy="1950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26525"/>
                </p:ext>
              </p:extLst>
            </p:nvPr>
          </p:nvGraphicFramePr>
          <p:xfrm>
            <a:off x="5241582" y="1708854"/>
            <a:ext cx="200055" cy="195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90440" imgH="177480" progId="Equation.DSMT4">
                    <p:embed/>
                  </p:oleObj>
                </mc:Choice>
                <mc:Fallback>
                  <p:oleObj name="Equation" r:id="rId9" imgW="19044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241582" y="1708854"/>
                          <a:ext cx="200055" cy="1950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3312718"/>
                </p:ext>
              </p:extLst>
            </p:nvPr>
          </p:nvGraphicFramePr>
          <p:xfrm>
            <a:off x="5769329" y="1386481"/>
            <a:ext cx="174074" cy="195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64880" imgH="177480" progId="Equation.DSMT4">
                    <p:embed/>
                  </p:oleObj>
                </mc:Choice>
                <mc:Fallback>
                  <p:oleObj name="Equation" r:id="rId11" imgW="16488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769329" y="1386481"/>
                          <a:ext cx="174074" cy="1950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26674" y="1403954"/>
              <a:ext cx="37412" cy="3901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18809164">
              <a:off x="5486347" y="1032078"/>
              <a:ext cx="207463" cy="4529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7207275">
              <a:off x="6141285" y="1651473"/>
              <a:ext cx="212779" cy="9290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5083" y="2601879"/>
                <a:ext cx="421871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tứ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24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4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4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24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4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</a:t>
                </a:r>
                <a:r>
                  <a:rPr lang="vi-VN" sz="24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ằng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𝟏𝟖𝟎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nội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tiếp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ngược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endPara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83" y="2601879"/>
                <a:ext cx="4218719" cy="2308324"/>
              </a:xfrm>
              <a:prstGeom prst="rect">
                <a:avLst/>
              </a:prstGeom>
              <a:blipFill rotWithShape="0">
                <a:blip r:embed="rId17"/>
                <a:stretch>
                  <a:fillRect l="-2168" r="-2312" b="-2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200320" y="2653295"/>
                <a:ext cx="5217232" cy="1833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Tứ</a:t>
                </a:r>
                <a:r>
                  <a:rPr lang="en-US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ABCD </a:t>
                </a:r>
                <a:r>
                  <a:rPr lang="en-US" sz="22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nội</a:t>
                </a:r>
                <a:r>
                  <a:rPr lang="en-US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tiếp</a:t>
                </a:r>
                <a:r>
                  <a:rPr lang="en-US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endPara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4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1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acc>
                              <m:accPr>
                                <m:chr m:val="̂"/>
                                <m:ctrlPr>
                                  <a:rPr lang="en-US" sz="2400" b="1" i="1" dirty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0" dirty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𝐀</m:t>
                                </m:r>
                              </m:e>
                            </m:acc>
                            <m:r>
                              <a:rPr lang="en-US" sz="2400" b="1" i="0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acc>
                              <m:accPr>
                                <m:chr m:val="̂"/>
                                <m:ctrlPr>
                                  <a:rPr lang="en-US" sz="2400" b="1" i="1" dirty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0" dirty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𝐂</m:t>
                                </m:r>
                              </m:e>
                            </m:acc>
                            <m:r>
                              <a:rPr lang="en-US" sz="2400" b="1" i="0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 </m:t>
                            </m:r>
                            <m:sSup>
                              <m:sSupPr>
                                <m:ctrlPr>
                                  <a:rPr lang="en-US" sz="2400" b="1" i="1" dirty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dirty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𝟏𝟖𝟎</m:t>
                                </m:r>
                              </m:e>
                              <m:sup>
                                <m:r>
                                  <a:rPr lang="en-US" sz="2400" b="1" i="0" dirty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𝐎</m:t>
                                </m:r>
                              </m:sup>
                            </m:sSup>
                          </m:e>
                          <m:e>
                            <m:acc>
                              <m:accPr>
                                <m:chr m:val="̂"/>
                                <m:ctrlPr>
                                  <a:rPr lang="en-US" sz="2400" b="1" i="1" dirty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0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𝐁</m:t>
                                </m:r>
                              </m:e>
                            </m:acc>
                            <m:r>
                              <a:rPr lang="en-US" sz="2400" b="1" i="0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acc>
                              <m:accPr>
                                <m:chr m:val="̂"/>
                                <m:ctrlPr>
                                  <a:rPr lang="en-US" sz="2400" b="1" i="1" dirty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0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𝐃</m:t>
                                </m:r>
                              </m:e>
                            </m:acc>
                            <m:r>
                              <a:rPr lang="en-US" sz="2400" b="1" i="0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 </m:t>
                            </m:r>
                            <m:sSup>
                              <m:sSupPr>
                                <m:ctrlPr>
                                  <a:rPr lang="en-US" sz="2400" b="1" i="1" dirty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dirty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𝟏𝟖𝟎</m:t>
                                </m:r>
                              </m:e>
                              <m:sup>
                                <m:r>
                                  <a:rPr lang="en-US" sz="2400" b="1" i="0" dirty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𝐎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320" y="2653295"/>
                <a:ext cx="5217232" cy="1833002"/>
              </a:xfrm>
              <a:prstGeom prst="rect">
                <a:avLst/>
              </a:prstGeom>
              <a:blipFill rotWithShape="0">
                <a:blip r:embed="rId18"/>
                <a:stretch>
                  <a:fillRect l="-1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100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832037"/>
              </p:ext>
            </p:extLst>
          </p:nvPr>
        </p:nvGraphicFramePr>
        <p:xfrm>
          <a:off x="64008" y="1234440"/>
          <a:ext cx="12051792" cy="5495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2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2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2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29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822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33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06" name="Group 105"/>
          <p:cNvGrpSpPr/>
          <p:nvPr/>
        </p:nvGrpSpPr>
        <p:grpSpPr>
          <a:xfrm>
            <a:off x="9449890" y="1526482"/>
            <a:ext cx="2195703" cy="1921618"/>
            <a:chOff x="5153849" y="4002101"/>
            <a:chExt cx="1984587" cy="1690456"/>
          </a:xfrm>
        </p:grpSpPr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42345" y="4172551"/>
              <a:ext cx="1522463" cy="1520006"/>
            </a:xfrm>
            <a:prstGeom prst="rect">
              <a:avLst/>
            </a:prstGeom>
          </p:spPr>
        </p:pic>
        <p:cxnSp>
          <p:nvCxnSpPr>
            <p:cNvPr id="108" name="Straight Connector 107"/>
            <p:cNvCxnSpPr/>
            <p:nvPr/>
          </p:nvCxnSpPr>
          <p:spPr>
            <a:xfrm flipH="1">
              <a:off x="5661694" y="4404056"/>
              <a:ext cx="128587" cy="86487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5790282" y="4225938"/>
              <a:ext cx="701201" cy="17812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 flipV="1">
              <a:off x="6485793" y="4216460"/>
              <a:ext cx="449448" cy="105246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H="1" flipV="1">
              <a:off x="5661694" y="5268927"/>
              <a:ext cx="1284209" cy="947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2" name="Object 111"/>
            <p:cNvGraphicFramePr>
              <a:graphicFrameLocks noChangeAspect="1"/>
            </p:cNvGraphicFramePr>
            <p:nvPr/>
          </p:nvGraphicFramePr>
          <p:xfrm>
            <a:off x="5563912" y="4186511"/>
            <a:ext cx="212064" cy="245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64880" imgH="190440" progId="Equation.DSMT4">
                    <p:embed/>
                  </p:oleObj>
                </mc:Choice>
                <mc:Fallback>
                  <p:oleObj name="Equation" r:id="rId3" imgW="164880" imgH="1904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563912" y="4186511"/>
                          <a:ext cx="212064" cy="24534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" name="Object 112"/>
            <p:cNvGraphicFramePr>
              <a:graphicFrameLocks noChangeAspect="1"/>
            </p:cNvGraphicFramePr>
            <p:nvPr/>
          </p:nvGraphicFramePr>
          <p:xfrm>
            <a:off x="6482431" y="4002101"/>
            <a:ext cx="2286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77480" imgH="177480" progId="Equation.DSMT4">
                    <p:embed/>
                  </p:oleObj>
                </mc:Choice>
                <mc:Fallback>
                  <p:oleObj name="Equation" r:id="rId5" imgW="17748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482431" y="4002101"/>
                          <a:ext cx="2286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4" name="Object 113"/>
            <p:cNvGraphicFramePr>
              <a:graphicFrameLocks noChangeAspect="1"/>
            </p:cNvGraphicFramePr>
            <p:nvPr/>
          </p:nvGraphicFramePr>
          <p:xfrm>
            <a:off x="6909836" y="5236225"/>
            <a:ext cx="2286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77480" imgH="177480" progId="Equation.DSMT4">
                    <p:embed/>
                  </p:oleObj>
                </mc:Choice>
                <mc:Fallback>
                  <p:oleObj name="Equation" r:id="rId7" imgW="17748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909836" y="5236225"/>
                          <a:ext cx="2286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5" name="Object 114"/>
            <p:cNvGraphicFramePr>
              <a:graphicFrameLocks noChangeAspect="1"/>
            </p:cNvGraphicFramePr>
            <p:nvPr/>
          </p:nvGraphicFramePr>
          <p:xfrm>
            <a:off x="5432616" y="5236225"/>
            <a:ext cx="244475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90440" imgH="177480" progId="Equation.DSMT4">
                    <p:embed/>
                  </p:oleObj>
                </mc:Choice>
                <mc:Fallback>
                  <p:oleObj name="Equation" r:id="rId9" imgW="19044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432616" y="5236225"/>
                          <a:ext cx="244475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6" name="Straight Connector 115"/>
            <p:cNvCxnSpPr/>
            <p:nvPr/>
          </p:nvCxnSpPr>
          <p:spPr>
            <a:xfrm flipH="1">
              <a:off x="5153849" y="4388877"/>
              <a:ext cx="701201" cy="17812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761952">
              <a:off x="5569525" y="4512323"/>
              <a:ext cx="200837" cy="45719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7930969">
              <a:off x="6682077" y="5156307"/>
              <a:ext cx="200837" cy="45719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288467" y="4898720"/>
              <a:ext cx="45719" cy="45719"/>
            </a:xfrm>
            <a:prstGeom prst="rect">
              <a:avLst/>
            </a:prstGeom>
          </p:spPr>
        </p:pic>
        <p:graphicFrame>
          <p:nvGraphicFramePr>
            <p:cNvPr id="120" name="Object 1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9356788"/>
                </p:ext>
              </p:extLst>
            </p:nvPr>
          </p:nvGraphicFramePr>
          <p:xfrm>
            <a:off x="6070455" y="4882188"/>
            <a:ext cx="212725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64880" imgH="177480" progId="Equation.DSMT4">
                    <p:embed/>
                  </p:oleObj>
                </mc:Choice>
                <mc:Fallback>
                  <p:oleObj name="Equation" r:id="rId13" imgW="16488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070455" y="4882188"/>
                          <a:ext cx="212725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8" name="Group 167"/>
          <p:cNvGrpSpPr/>
          <p:nvPr/>
        </p:nvGrpSpPr>
        <p:grpSpPr>
          <a:xfrm>
            <a:off x="619020" y="1504934"/>
            <a:ext cx="1884158" cy="1951506"/>
            <a:chOff x="5241582" y="657397"/>
            <a:chExt cx="1351781" cy="1434842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27819" y="795273"/>
              <a:ext cx="1245840" cy="1296966"/>
            </a:xfrm>
            <a:prstGeom prst="rect">
              <a:avLst/>
            </a:prstGeom>
          </p:spPr>
        </p:pic>
        <p:cxnSp>
          <p:nvCxnSpPr>
            <p:cNvPr id="96" name="Straight Connector 95"/>
            <p:cNvCxnSpPr/>
            <p:nvPr/>
          </p:nvCxnSpPr>
          <p:spPr>
            <a:xfrm flipH="1">
              <a:off x="5421393" y="1000371"/>
              <a:ext cx="105223" cy="7379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>
              <a:off x="5531814" y="848389"/>
              <a:ext cx="573797" cy="15198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 flipV="1">
              <a:off x="6105610" y="848389"/>
              <a:ext cx="305842" cy="99153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 flipV="1">
              <a:off x="5412413" y="1731245"/>
              <a:ext cx="984863" cy="10159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0" name="Object 99"/>
            <p:cNvGraphicFramePr>
              <a:graphicFrameLocks noChangeAspect="1"/>
            </p:cNvGraphicFramePr>
            <p:nvPr/>
          </p:nvGraphicFramePr>
          <p:xfrm>
            <a:off x="5346574" y="814747"/>
            <a:ext cx="173533" cy="209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64880" imgH="190440" progId="Equation.DSMT4">
                    <p:embed/>
                  </p:oleObj>
                </mc:Choice>
                <mc:Fallback>
                  <p:oleObj name="Equation" r:id="rId15" imgW="164880" imgH="1904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346574" y="814747"/>
                          <a:ext cx="173533" cy="2093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" name="Object 100"/>
            <p:cNvGraphicFramePr>
              <a:graphicFrameLocks noChangeAspect="1"/>
            </p:cNvGraphicFramePr>
            <p:nvPr/>
          </p:nvGraphicFramePr>
          <p:xfrm>
            <a:off x="6098203" y="657397"/>
            <a:ext cx="187065" cy="195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77480" imgH="177480" progId="Equation.DSMT4">
                    <p:embed/>
                  </p:oleObj>
                </mc:Choice>
                <mc:Fallback>
                  <p:oleObj name="Equation" r:id="rId16" imgW="17748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098203" y="657397"/>
                          <a:ext cx="187065" cy="1950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" name="Object 101"/>
            <p:cNvGraphicFramePr>
              <a:graphicFrameLocks noChangeAspect="1"/>
            </p:cNvGraphicFramePr>
            <p:nvPr/>
          </p:nvGraphicFramePr>
          <p:xfrm>
            <a:off x="6406298" y="1787258"/>
            <a:ext cx="187065" cy="195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77480" imgH="177480" progId="Equation.DSMT4">
                    <p:embed/>
                  </p:oleObj>
                </mc:Choice>
                <mc:Fallback>
                  <p:oleObj name="Equation" r:id="rId17" imgW="17748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406298" y="1787258"/>
                          <a:ext cx="187065" cy="1950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" name="Object 102"/>
            <p:cNvGraphicFramePr>
              <a:graphicFrameLocks noChangeAspect="1"/>
            </p:cNvGraphicFramePr>
            <p:nvPr/>
          </p:nvGraphicFramePr>
          <p:xfrm>
            <a:off x="5241582" y="1708854"/>
            <a:ext cx="200055" cy="195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90440" imgH="177480" progId="Equation.DSMT4">
                    <p:embed/>
                  </p:oleObj>
                </mc:Choice>
                <mc:Fallback>
                  <p:oleObj name="Equation" r:id="rId18" imgW="19044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241582" y="1708854"/>
                          <a:ext cx="200055" cy="1950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" name="Object 10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0022282"/>
                </p:ext>
              </p:extLst>
            </p:nvPr>
          </p:nvGraphicFramePr>
          <p:xfrm>
            <a:off x="5748829" y="1400487"/>
            <a:ext cx="174074" cy="195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64880" imgH="177480" progId="Equation.DSMT4">
                    <p:embed/>
                  </p:oleObj>
                </mc:Choice>
                <mc:Fallback>
                  <p:oleObj name="Equation" r:id="rId19" imgW="16488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748829" y="1400487"/>
                          <a:ext cx="174074" cy="1950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926674" y="1403954"/>
              <a:ext cx="37412" cy="39010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8809164">
              <a:off x="5486347" y="1032078"/>
              <a:ext cx="207463" cy="45292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rot="7207275">
              <a:off x="6141285" y="1651473"/>
              <a:ext cx="212779" cy="92906"/>
            </a:xfrm>
            <a:prstGeom prst="rect">
              <a:avLst/>
            </a:prstGeom>
          </p:spPr>
        </p:pic>
      </p:grpSp>
      <p:grpSp>
        <p:nvGrpSpPr>
          <p:cNvPr id="173" name="Group 172"/>
          <p:cNvGrpSpPr/>
          <p:nvPr/>
        </p:nvGrpSpPr>
        <p:grpSpPr>
          <a:xfrm>
            <a:off x="3548618" y="1535547"/>
            <a:ext cx="2045440" cy="1976974"/>
            <a:chOff x="5232651" y="5256639"/>
            <a:chExt cx="1567603" cy="1496985"/>
          </a:xfrm>
        </p:grpSpPr>
        <p:grpSp>
          <p:nvGrpSpPr>
            <p:cNvPr id="148" name="Group 147"/>
            <p:cNvGrpSpPr/>
            <p:nvPr/>
          </p:nvGrpSpPr>
          <p:grpSpPr>
            <a:xfrm>
              <a:off x="5232651" y="5256639"/>
              <a:ext cx="1567603" cy="1496985"/>
              <a:chOff x="9128886" y="4153734"/>
              <a:chExt cx="1724165" cy="1651975"/>
            </a:xfrm>
          </p:grpSpPr>
          <p:pic>
            <p:nvPicPr>
              <p:cNvPr id="150" name="Picture 14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261357" y="4285703"/>
                <a:ext cx="1522463" cy="1520006"/>
              </a:xfrm>
              <a:prstGeom prst="rect">
                <a:avLst/>
              </a:prstGeom>
            </p:spPr>
          </p:pic>
          <p:cxnSp>
            <p:nvCxnSpPr>
              <p:cNvPr id="151" name="Straight Connector 150"/>
              <p:cNvCxnSpPr/>
              <p:nvPr/>
            </p:nvCxnSpPr>
            <p:spPr>
              <a:xfrm flipH="1">
                <a:off x="9375986" y="4526912"/>
                <a:ext cx="128587" cy="86487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flipH="1">
                <a:off x="9504574" y="4348794"/>
                <a:ext cx="701201" cy="17812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flipH="1" flipV="1">
                <a:off x="10200085" y="4339316"/>
                <a:ext cx="449448" cy="105246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flipH="1" flipV="1">
                <a:off x="9375986" y="5391783"/>
                <a:ext cx="1284209" cy="947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55" name="Object 154"/>
              <p:cNvGraphicFramePr>
                <a:graphicFrameLocks noChangeAspect="1"/>
              </p:cNvGraphicFramePr>
              <p:nvPr/>
            </p:nvGraphicFramePr>
            <p:xfrm>
              <a:off x="9278204" y="4309367"/>
              <a:ext cx="212064" cy="2453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1" imgW="164880" imgH="190440" progId="Equation.DSMT4">
                      <p:embed/>
                    </p:oleObj>
                  </mc:Choice>
                  <mc:Fallback>
                    <p:oleObj name="Equation" r:id="rId21" imgW="164880" imgH="1904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9278204" y="4309367"/>
                            <a:ext cx="212064" cy="24534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6" name="Object 155"/>
              <p:cNvGraphicFramePr>
                <a:graphicFrameLocks noChangeAspect="1"/>
              </p:cNvGraphicFramePr>
              <p:nvPr/>
            </p:nvGraphicFramePr>
            <p:xfrm>
              <a:off x="9128886" y="5346564"/>
              <a:ext cx="244475" cy="228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2" imgW="190440" imgH="177480" progId="Equation.DSMT4">
                      <p:embed/>
                    </p:oleObj>
                  </mc:Choice>
                  <mc:Fallback>
                    <p:oleObj name="Equation" r:id="rId22" imgW="190440" imgH="1774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9128886" y="5346564"/>
                            <a:ext cx="244475" cy="2286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7" name="Object 156"/>
              <p:cNvGraphicFramePr>
                <a:graphicFrameLocks noChangeAspect="1"/>
              </p:cNvGraphicFramePr>
              <p:nvPr/>
            </p:nvGraphicFramePr>
            <p:xfrm>
              <a:off x="9934226" y="5002202"/>
              <a:ext cx="212725" cy="228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3" imgW="164880" imgH="177480" progId="Equation.DSMT4">
                      <p:embed/>
                    </p:oleObj>
                  </mc:Choice>
                  <mc:Fallback>
                    <p:oleObj name="Equation" r:id="rId23" imgW="164880" imgH="1774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9934226" y="5002202"/>
                            <a:ext cx="212725" cy="2286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8" name="Object 157"/>
              <p:cNvGraphicFramePr>
                <a:graphicFrameLocks noChangeAspect="1"/>
              </p:cNvGraphicFramePr>
              <p:nvPr/>
            </p:nvGraphicFramePr>
            <p:xfrm>
              <a:off x="10211105" y="4153734"/>
              <a:ext cx="228600" cy="228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4" imgW="177480" imgH="177480" progId="Equation.DSMT4">
                      <p:embed/>
                    </p:oleObj>
                  </mc:Choice>
                  <mc:Fallback>
                    <p:oleObj name="Equation" r:id="rId24" imgW="177480" imgH="1774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10211105" y="4153734"/>
                            <a:ext cx="228600" cy="2286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9" name="Object 158"/>
              <p:cNvGraphicFramePr>
                <a:graphicFrameLocks noChangeAspect="1"/>
              </p:cNvGraphicFramePr>
              <p:nvPr/>
            </p:nvGraphicFramePr>
            <p:xfrm>
              <a:off x="10624451" y="5346564"/>
              <a:ext cx="228600" cy="228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5" imgW="177480" imgH="177480" progId="Equation.DSMT4">
                      <p:embed/>
                    </p:oleObj>
                  </mc:Choice>
                  <mc:Fallback>
                    <p:oleObj name="Equation" r:id="rId25" imgW="177480" imgH="1774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10624451" y="5346564"/>
                            <a:ext cx="228600" cy="2286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60" name="Straight Connector 159"/>
              <p:cNvCxnSpPr/>
              <p:nvPr/>
            </p:nvCxnSpPr>
            <p:spPr>
              <a:xfrm flipH="1" flipV="1">
                <a:off x="9504573" y="4524415"/>
                <a:ext cx="538667" cy="45531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flipH="1">
                <a:off x="9375985" y="4979730"/>
                <a:ext cx="667255" cy="41205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10037910" y="4974990"/>
                <a:ext cx="608999" cy="42626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flipH="1">
                <a:off x="10043240" y="4357003"/>
                <a:ext cx="156844" cy="6179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flipH="1">
                <a:off x="9710460" y="4687895"/>
                <a:ext cx="69512" cy="9157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flipH="1" flipV="1">
                <a:off x="9672576" y="5149472"/>
                <a:ext cx="70911" cy="8133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flipH="1">
                <a:off x="10338444" y="5171147"/>
                <a:ext cx="66967" cy="9221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flipH="1" flipV="1">
                <a:off x="10060033" y="4667221"/>
                <a:ext cx="123257" cy="2607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039794" y="5979701"/>
              <a:ext cx="41568" cy="41430"/>
            </a:xfrm>
            <a:prstGeom prst="rect">
              <a:avLst/>
            </a:prstGeom>
          </p:spPr>
        </p:pic>
      </p:grpSp>
      <p:sp>
        <p:nvSpPr>
          <p:cNvPr id="174" name="TextBox 173"/>
          <p:cNvSpPr txBox="1"/>
          <p:nvPr/>
        </p:nvSpPr>
        <p:spPr>
          <a:xfrm>
            <a:off x="118872" y="4030459"/>
            <a:ext cx="29177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200" b="1" i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200" b="1" i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200" b="1" i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r>
              <a:rPr lang="en-US" sz="2200" b="1" i="1" u="sng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/>
              <p:cNvSpPr txBox="1"/>
              <p:nvPr/>
            </p:nvSpPr>
            <p:spPr>
              <a:xfrm>
                <a:off x="6086010" y="4029918"/>
                <a:ext cx="2926080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2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Tứ</a:t>
                </a:r>
                <a:r>
                  <a:rPr lang="en-US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i="1" u="sng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200" b="1" i="1" u="sng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i="1" u="sng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2200" b="1" i="1" u="sng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i="1" u="sng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2200" b="1" i="1" u="sng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i="1" u="sng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nhìn</a:t>
                </a:r>
                <a:r>
                  <a:rPr lang="en-US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i="1" u="sng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 </a:t>
                </a:r>
                <a:r>
                  <a:rPr lang="en-US" sz="2200" b="1" i="1" u="sng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200" b="1" i="1" u="sng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200" b="1" i="1" u="sng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r>
                  <a:rPr lang="en-US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5" name="TextBox 1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010" y="4029918"/>
                <a:ext cx="2926080" cy="1785104"/>
              </a:xfrm>
              <a:prstGeom prst="rect">
                <a:avLst/>
              </a:prstGeom>
              <a:blipFill rotWithShape="0">
                <a:blip r:embed="rId27"/>
                <a:stretch>
                  <a:fillRect l="-2708" t="-2048" r="-2708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6647380" y="1504934"/>
            <a:ext cx="1969306" cy="1955496"/>
            <a:chOff x="5282519" y="2154439"/>
            <a:chExt cx="1474510" cy="1460003"/>
          </a:xfrm>
        </p:grpSpPr>
        <p:grpSp>
          <p:nvGrpSpPr>
            <p:cNvPr id="121" name="Group 120"/>
            <p:cNvGrpSpPr/>
            <p:nvPr/>
          </p:nvGrpSpPr>
          <p:grpSpPr>
            <a:xfrm>
              <a:off x="5282519" y="2154439"/>
              <a:ext cx="1474510" cy="1460003"/>
              <a:chOff x="4999464" y="2278016"/>
              <a:chExt cx="1703777" cy="1681592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4999464" y="2278016"/>
                <a:ext cx="1703777" cy="1681592"/>
                <a:chOff x="7238598" y="1641532"/>
                <a:chExt cx="1703777" cy="168159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graphicFrame>
                  <p:nvGraphicFramePr>
                    <p:cNvPr id="77" name="Object 76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7238598" y="2841342"/>
                    <a:ext cx="244475" cy="228600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name="Equation" r:id="rId28" imgW="190440" imgH="177480" progId="Equation.DSMT4">
                            <p:embed/>
                          </p:oleObj>
                        </mc:Choice>
                        <mc:Fallback>
                          <p:oleObj name="Equation" r:id="rId28" imgW="190440" imgH="177480" progId="Equation.DSMT4">
                            <p:embed/>
                            <p:pic>
                              <p:nvPicPr>
                                <p:cNvPr id="0" name=""/>
                                <p:cNvPicPr/>
                                <p:nvPr/>
                              </p:nvPicPr>
                              <p:blipFill>
                                <a:blip r:embed="rId10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238598" y="2841342"/>
                                  <a:ext cx="244475" cy="22860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Choice>
              <mc:Fallback xmlns="">
                <p:graphicFrame>
                  <p:nvGraphicFramePr>
                    <p:cNvPr id="77" name="Object 76"/>
                    <p:cNvGraphicFramePr>
                      <a:graphicFrameLocks noChangeAspect="1"/>
                    </p:cNvGraphicFramePr>
                    <p:nvPr>
                      <p:extLst/>
                    </p:nvPr>
                  </p:nvGraphicFramePr>
                  <p:xfrm>
                    <a:off x="7238598" y="2841342"/>
                    <a:ext cx="244475" cy="228600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5157" name="Equation" r:id="rId29" imgW="190440" imgH="177480" progId="Equation.DSMT4">
                            <p:embed/>
                          </p:oleObj>
                        </mc:Choice>
                        <mc:Fallback>
                          <p:oleObj name="Equation" r:id="rId29" imgW="190440" imgH="177480" progId="Equation.DSMT4">
                            <p:embed/>
                            <p:pic>
                              <p:nvPicPr>
                                <p:cNvPr id="0" name=""/>
                                <p:cNvPicPr/>
                                <p:nvPr/>
                              </p:nvPicPr>
                              <p:blipFill>
                                <a:blip r:embed="rId30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238598" y="2841342"/>
                                  <a:ext cx="244475" cy="22860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Fallback>
            </mc:AlternateContent>
            <p:grpSp>
              <p:nvGrpSpPr>
                <p:cNvPr id="78" name="Group 77"/>
                <p:cNvGrpSpPr/>
                <p:nvPr/>
              </p:nvGrpSpPr>
              <p:grpSpPr>
                <a:xfrm>
                  <a:off x="7344932" y="1641532"/>
                  <a:ext cx="1597443" cy="1681592"/>
                  <a:chOff x="5097490" y="2330728"/>
                  <a:chExt cx="1597443" cy="1681592"/>
                </a:xfrm>
              </p:grpSpPr>
              <p:pic>
                <p:nvPicPr>
                  <p:cNvPr id="79" name="Picture 78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5097490" y="2492314"/>
                    <a:ext cx="1522463" cy="1520006"/>
                  </a:xfrm>
                  <a:prstGeom prst="rect">
                    <a:avLst/>
                  </a:prstGeom>
                </p:spPr>
              </p:pic>
              <p:cxnSp>
                <p:nvCxnSpPr>
                  <p:cNvPr id="80" name="Straight Connector 79"/>
                  <p:cNvCxnSpPr/>
                  <p:nvPr/>
                </p:nvCxnSpPr>
                <p:spPr>
                  <a:xfrm flipH="1">
                    <a:off x="5218191" y="2732683"/>
                    <a:ext cx="128587" cy="864870"/>
                  </a:xfrm>
                  <a:prstGeom prst="line">
                    <a:avLst/>
                  </a:prstGeom>
                  <a:ln w="190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 flipH="1">
                    <a:off x="5346779" y="2554565"/>
                    <a:ext cx="701201" cy="178120"/>
                  </a:xfrm>
                  <a:prstGeom prst="line">
                    <a:avLst/>
                  </a:prstGeom>
                  <a:ln w="190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/>
                  <p:nvPr/>
                </p:nvCxnSpPr>
                <p:spPr>
                  <a:xfrm flipH="1" flipV="1">
                    <a:off x="6042290" y="2545087"/>
                    <a:ext cx="449448" cy="1052465"/>
                  </a:xfrm>
                  <a:prstGeom prst="line">
                    <a:avLst/>
                  </a:prstGeom>
                  <a:ln w="190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82"/>
                  <p:cNvCxnSpPr/>
                  <p:nvPr/>
                </p:nvCxnSpPr>
                <p:spPr>
                  <a:xfrm flipH="1" flipV="1">
                    <a:off x="5218191" y="3597554"/>
                    <a:ext cx="1284209" cy="9476"/>
                  </a:xfrm>
                  <a:prstGeom prst="line">
                    <a:avLst/>
                  </a:prstGeom>
                  <a:ln w="190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graphicFrame>
                    <p:nvGraphicFramePr>
                      <p:cNvPr id="84" name="Object 83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5120409" y="2515138"/>
                      <a:ext cx="212064" cy="245348"/>
                    </p:xfrm>
                    <a:graphic>
                      <a:graphicData uri="http://schemas.openxmlformats.org/presentationml/2006/ole">
                        <mc:AlternateContent>
                          <mc:Choice xmlns:v="urn:schemas-microsoft-com:vml" Requires="v">
                            <p:oleObj name="Equation" r:id="rId31" imgW="164880" imgH="190440" progId="Equation.DSMT4">
                              <p:embed/>
                            </p:oleObj>
                          </mc:Choice>
                          <mc:Fallback>
                            <p:oleObj name="Equation" r:id="rId31" imgW="164880" imgH="19044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4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5120409" y="2515138"/>
                                    <a:ext cx="212064" cy="245348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mc:Choice>
                <mc:Fallback xmlns="">
                  <p:graphicFrame>
                    <p:nvGraphicFramePr>
                      <p:cNvPr id="84" name="Object 83"/>
                      <p:cNvGraphicFramePr>
                        <a:graphicFrameLocks noChangeAspect="1"/>
                      </p:cNvGraphicFramePr>
                      <p:nvPr>
                        <p:extLst/>
                      </p:nvPr>
                    </p:nvGraphicFramePr>
                    <p:xfrm>
                      <a:off x="5120409" y="2515138"/>
                      <a:ext cx="212064" cy="245348"/>
                    </p:xfrm>
                    <a:graphic>
                      <a:graphicData uri="http://schemas.openxmlformats.org/presentationml/2006/ole">
                        <mc:AlternateContent>
                          <mc:Choice xmlns:v="urn:schemas-microsoft-com:vml" Requires="v">
                            <p:oleObj spid="_x0000_s5158" name="Equation" r:id="rId32" imgW="164880" imgH="190440" progId="Equation.DSMT4">
                              <p:embed/>
                            </p:oleObj>
                          </mc:Choice>
                          <mc:Fallback>
                            <p:oleObj name="Equation" r:id="rId32" imgW="164880" imgH="19044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33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5120409" y="2515138"/>
                                    <a:ext cx="212064" cy="245348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graphicFrame>
                    <p:nvGraphicFramePr>
                      <p:cNvPr id="85" name="Object 84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6038928" y="2330728"/>
                      <a:ext cx="228600" cy="228600"/>
                    </p:xfrm>
                    <a:graphic>
                      <a:graphicData uri="http://schemas.openxmlformats.org/presentationml/2006/ole">
                        <mc:AlternateContent>
                          <mc:Choice xmlns:v="urn:schemas-microsoft-com:vml" Requires="v">
                            <p:oleObj name="Equation" r:id="rId34" imgW="177480" imgH="177480" progId="Equation.DSMT4">
                              <p:embed/>
                            </p:oleObj>
                          </mc:Choice>
                          <mc:Fallback>
                            <p:oleObj name="Equation" r:id="rId34" imgW="177480" imgH="17748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6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6038928" y="2330728"/>
                                    <a:ext cx="228600" cy="228600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mc:Choice>
                <mc:Fallback xmlns="">
                  <p:graphicFrame>
                    <p:nvGraphicFramePr>
                      <p:cNvPr id="85" name="Object 84"/>
                      <p:cNvGraphicFramePr>
                        <a:graphicFrameLocks noChangeAspect="1"/>
                      </p:cNvGraphicFramePr>
                      <p:nvPr>
                        <p:extLst/>
                      </p:nvPr>
                    </p:nvGraphicFramePr>
                    <p:xfrm>
                      <a:off x="6038928" y="2330728"/>
                      <a:ext cx="228600" cy="228600"/>
                    </p:xfrm>
                    <a:graphic>
                      <a:graphicData uri="http://schemas.openxmlformats.org/presentationml/2006/ole">
                        <mc:AlternateContent>
                          <mc:Choice xmlns:v="urn:schemas-microsoft-com:vml" Requires="v">
                            <p:oleObj spid="_x0000_s5159" name="Equation" r:id="rId35" imgW="177480" imgH="177480" progId="Equation.DSMT4">
                              <p:embed/>
                            </p:oleObj>
                          </mc:Choice>
                          <mc:Fallback>
                            <p:oleObj name="Equation" r:id="rId35" imgW="177480" imgH="17748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36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6038928" y="2330728"/>
                                    <a:ext cx="228600" cy="228600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graphicFrame>
                    <p:nvGraphicFramePr>
                      <p:cNvPr id="86" name="Object 85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6466333" y="3564852"/>
                      <a:ext cx="228600" cy="228600"/>
                    </p:xfrm>
                    <a:graphic>
                      <a:graphicData uri="http://schemas.openxmlformats.org/presentationml/2006/ole">
                        <mc:AlternateContent>
                          <mc:Choice xmlns:v="urn:schemas-microsoft-com:vml" Requires="v">
                            <p:oleObj name="Equation" r:id="rId37" imgW="177480" imgH="177480" progId="Equation.DSMT4">
                              <p:embed/>
                            </p:oleObj>
                          </mc:Choice>
                          <mc:Fallback>
                            <p:oleObj name="Equation" r:id="rId37" imgW="177480" imgH="17748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30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6466333" y="3564852"/>
                                    <a:ext cx="228600" cy="228600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mc:Choice>
                <mc:Fallback xmlns="">
                  <p:graphicFrame>
                    <p:nvGraphicFramePr>
                      <p:cNvPr id="86" name="Object 85"/>
                      <p:cNvGraphicFramePr>
                        <a:graphicFrameLocks noChangeAspect="1"/>
                      </p:cNvGraphicFramePr>
                      <p:nvPr>
                        <p:extLst/>
                      </p:nvPr>
                    </p:nvGraphicFramePr>
                    <p:xfrm>
                      <a:off x="6466333" y="3564852"/>
                      <a:ext cx="228600" cy="228600"/>
                    </p:xfrm>
                    <a:graphic>
                      <a:graphicData uri="http://schemas.openxmlformats.org/presentationml/2006/ole">
                        <mc:AlternateContent>
                          <mc:Choice xmlns:v="urn:schemas-microsoft-com:vml" Requires="v">
                            <p:oleObj spid="_x0000_s5160" name="Equation" r:id="rId38" imgW="177480" imgH="177480" progId="Equation.DSMT4">
                              <p:embed/>
                            </p:oleObj>
                          </mc:Choice>
                          <mc:Fallback>
                            <p:oleObj name="Equation" r:id="rId38" imgW="177480" imgH="17748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39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6466333" y="3564852"/>
                                    <a:ext cx="228600" cy="228600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graphicFrame>
                    <p:nvGraphicFramePr>
                      <p:cNvPr id="87" name="Object 86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1529578874"/>
                          </p:ext>
                        </p:extLst>
                      </p:nvPr>
                    </p:nvGraphicFramePr>
                    <p:xfrm>
                      <a:off x="5620550" y="3201573"/>
                      <a:ext cx="212725" cy="228600"/>
                    </p:xfrm>
                    <a:graphic>
                      <a:graphicData uri="http://schemas.openxmlformats.org/presentationml/2006/ole">
                        <mc:AlternateContent>
                          <mc:Choice xmlns:v="urn:schemas-microsoft-com:vml" Requires="v">
                            <p:oleObj name="Equation" r:id="rId40" imgW="164880" imgH="177480" progId="Equation.DSMT4">
                              <p:embed/>
                            </p:oleObj>
                          </mc:Choice>
                          <mc:Fallback>
                            <p:oleObj name="Equation" r:id="rId40" imgW="164880" imgH="17748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14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5620550" y="3201573"/>
                                    <a:ext cx="212725" cy="228600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mc:Choice>
                <mc:Fallback xmlns="">
                  <p:graphicFrame>
                    <p:nvGraphicFramePr>
                      <p:cNvPr id="87" name="Object 86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1529578874"/>
                          </p:ext>
                        </p:extLst>
                      </p:nvPr>
                    </p:nvGraphicFramePr>
                    <p:xfrm>
                      <a:off x="5620550" y="3201573"/>
                      <a:ext cx="212725" cy="228600"/>
                    </p:xfrm>
                    <a:graphic>
                      <a:graphicData uri="http://schemas.openxmlformats.org/presentationml/2006/ole">
                        <mc:AlternateContent>
                          <mc:Choice xmlns:v="urn:schemas-microsoft-com:vml" Requires="v">
                            <p:oleObj spid="_x0000_s5821" name="Equation" r:id="rId41" imgW="164880" imgH="177480" progId="Equation.DSMT4">
                              <p:embed/>
                            </p:oleObj>
                          </mc:Choice>
                          <mc:Fallback>
                            <p:oleObj name="Equation" r:id="rId41" imgW="164880" imgH="17748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42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5620550" y="3201573"/>
                                    <a:ext cx="212725" cy="228600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mc:Fallback>
              </mc:AlternateContent>
              <p:cxnSp>
                <p:nvCxnSpPr>
                  <p:cNvPr id="88" name="Straight Connector 87"/>
                  <p:cNvCxnSpPr/>
                  <p:nvPr/>
                </p:nvCxnSpPr>
                <p:spPr>
                  <a:xfrm flipH="1">
                    <a:off x="5226441" y="2545087"/>
                    <a:ext cx="820509" cy="1052465"/>
                  </a:xfrm>
                  <a:prstGeom prst="line">
                    <a:avLst/>
                  </a:prstGeom>
                  <a:ln w="190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 flipH="1" flipV="1">
                    <a:off x="5344366" y="2733479"/>
                    <a:ext cx="1158034" cy="873551"/>
                  </a:xfrm>
                  <a:prstGeom prst="line">
                    <a:avLst/>
                  </a:prstGeom>
                  <a:ln w="190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37825" y="3146474"/>
                <a:ext cx="45719" cy="45719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12158518">
                <a:off x="5288067" y="3163980"/>
                <a:ext cx="200837" cy="45719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8744387">
                <a:off x="6147324" y="3198129"/>
                <a:ext cx="200837" cy="45719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5403887" y="2689683"/>
                  <a:ext cx="48463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𝜶</m:t>
                        </m:r>
                      </m:oMath>
                    </m:oMathPara>
                  </a14:m>
                  <a:endParaRPr lang="en-US" sz="14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3887" y="2689683"/>
                  <a:ext cx="484632" cy="584775"/>
                </a:xfrm>
                <a:prstGeom prst="rect">
                  <a:avLst/>
                </a:prstGeom>
                <a:blipFill rotWithShape="0">
                  <a:blip r:embed="rId4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6050255" y="2722476"/>
                  <a:ext cx="48463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𝜶</m:t>
                        </m:r>
                      </m:oMath>
                    </m:oMathPara>
                  </a14:m>
                  <a:endParaRPr lang="en-US" sz="14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0255" y="2722476"/>
                  <a:ext cx="484632" cy="584775"/>
                </a:xfrm>
                <a:prstGeom prst="rect">
                  <a:avLst/>
                </a:prstGeom>
                <a:blipFill rotWithShape="0">
                  <a:blip r:embed="rId4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4" name="TextBox 93"/>
          <p:cNvSpPr txBox="1"/>
          <p:nvPr/>
        </p:nvSpPr>
        <p:spPr>
          <a:xfrm>
            <a:off x="9142691" y="4047644"/>
            <a:ext cx="29736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200" b="1" i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200" b="1" i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200" b="1" i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b="1" i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113500" y="4029918"/>
            <a:ext cx="29906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200" b="1" i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200" b="1" i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200" b="1" i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200" b="1" i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b="1" i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200" b="1" i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53916" y="353187"/>
            <a:ext cx="6366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9703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  <p:bldP spid="175" grpId="0"/>
      <p:bldP spid="94" grpId="0"/>
      <p:bldP spid="94" grpId="1"/>
      <p:bldP spid="1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550" y="126994"/>
            <a:ext cx="6046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</a:t>
            </a:r>
            <a:r>
              <a:rPr lang="en-US" sz="2400" b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endParaRPr lang="en-US" sz="24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6728" y="3936055"/>
            <a:ext cx="1165076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endParaRPr lang="en-US" sz="2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663" y="5172025"/>
            <a:ext cx="1151853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6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2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endParaRPr lang="en-US" sz="2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670291" y="640720"/>
            <a:ext cx="2869895" cy="2858476"/>
            <a:chOff x="6670291" y="640720"/>
            <a:chExt cx="2869895" cy="2858476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8002592" y="1483444"/>
              <a:ext cx="1537594" cy="2015752"/>
            </a:xfrm>
            <a:custGeom>
              <a:avLst/>
              <a:gdLst>
                <a:gd name="T0" fmla="*/ 968 w 1277"/>
                <a:gd name="T1" fmla="*/ 0 h 1679"/>
                <a:gd name="T2" fmla="*/ 559 w 1277"/>
                <a:gd name="T3" fmla="*/ 1529 h 1679"/>
                <a:gd name="T4" fmla="*/ 0 w 1277"/>
                <a:gd name="T5" fmla="*/ 1679 h 1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7" h="1679">
                  <a:moveTo>
                    <a:pt x="968" y="0"/>
                  </a:moveTo>
                  <a:cubicBezTo>
                    <a:pt x="1277" y="535"/>
                    <a:pt x="1093" y="1220"/>
                    <a:pt x="559" y="1529"/>
                  </a:cubicBezTo>
                  <a:cubicBezTo>
                    <a:pt x="389" y="1628"/>
                    <a:pt x="196" y="1679"/>
                    <a:pt x="0" y="1679"/>
                  </a:cubicBezTo>
                </a:path>
              </a:pathLst>
            </a:custGeom>
            <a:noFill/>
            <a:ln w="19050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auto">
            <a:xfrm>
              <a:off x="6850901" y="640720"/>
              <a:ext cx="2332280" cy="855817"/>
            </a:xfrm>
            <a:custGeom>
              <a:avLst/>
              <a:gdLst>
                <a:gd name="T0" fmla="*/ 0 w 1937"/>
                <a:gd name="T1" fmla="*/ 719 h 719"/>
                <a:gd name="T2" fmla="*/ 1527 w 1937"/>
                <a:gd name="T3" fmla="*/ 309 h 719"/>
                <a:gd name="T4" fmla="*/ 1937 w 1937"/>
                <a:gd name="T5" fmla="*/ 719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37" h="719">
                  <a:moveTo>
                    <a:pt x="0" y="719"/>
                  </a:moveTo>
                  <a:cubicBezTo>
                    <a:pt x="309" y="183"/>
                    <a:pt x="992" y="0"/>
                    <a:pt x="1527" y="309"/>
                  </a:cubicBezTo>
                  <a:cubicBezTo>
                    <a:pt x="1697" y="407"/>
                    <a:pt x="1838" y="548"/>
                    <a:pt x="1937" y="719"/>
                  </a:cubicBezTo>
                </a:path>
              </a:pathLst>
            </a:custGeom>
            <a:noFill/>
            <a:ln w="19050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6670291" y="1496537"/>
              <a:ext cx="1347353" cy="1999682"/>
            </a:xfrm>
            <a:custGeom>
              <a:avLst/>
              <a:gdLst>
                <a:gd name="T0" fmla="*/ 1119 w 1119"/>
                <a:gd name="T1" fmla="*/ 1679 h 1680"/>
                <a:gd name="T2" fmla="*/ 0 w 1119"/>
                <a:gd name="T3" fmla="*/ 560 h 1680"/>
                <a:gd name="T4" fmla="*/ 150 w 1119"/>
                <a:gd name="T5" fmla="*/ 0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9" h="1680">
                  <a:moveTo>
                    <a:pt x="1119" y="1679"/>
                  </a:moveTo>
                  <a:cubicBezTo>
                    <a:pt x="501" y="1680"/>
                    <a:pt x="0" y="1178"/>
                    <a:pt x="0" y="560"/>
                  </a:cubicBezTo>
                  <a:cubicBezTo>
                    <a:pt x="0" y="363"/>
                    <a:pt x="52" y="170"/>
                    <a:pt x="150" y="0"/>
                  </a:cubicBezTo>
                </a:path>
              </a:pathLst>
            </a:custGeom>
            <a:noFill/>
            <a:ln w="19050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" name="Oval 8"/>
          <p:cNvSpPr>
            <a:spLocks noChangeArrowheads="1"/>
          </p:cNvSpPr>
          <p:nvPr/>
        </p:nvSpPr>
        <p:spPr bwMode="auto">
          <a:xfrm>
            <a:off x="6461987" y="622866"/>
            <a:ext cx="3110108" cy="3078082"/>
          </a:xfrm>
          <a:prstGeom prst="ellipse">
            <a:avLst/>
          </a:prstGeom>
          <a:noFill/>
          <a:ln w="14288" cap="flat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56" name="Line 9"/>
          <p:cNvSpPr>
            <a:spLocks noChangeShapeType="1"/>
          </p:cNvSpPr>
          <p:nvPr/>
        </p:nvSpPr>
        <p:spPr bwMode="auto">
          <a:xfrm flipV="1">
            <a:off x="8016439" y="2161907"/>
            <a:ext cx="1555655" cy="1191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12"/>
          <p:cNvSpPr>
            <a:spLocks noChangeShapeType="1"/>
          </p:cNvSpPr>
          <p:nvPr/>
        </p:nvSpPr>
        <p:spPr bwMode="auto">
          <a:xfrm flipH="1">
            <a:off x="6461987" y="2163098"/>
            <a:ext cx="1554452" cy="0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15"/>
          <p:cNvSpPr>
            <a:spLocks noChangeShapeType="1"/>
          </p:cNvSpPr>
          <p:nvPr/>
        </p:nvSpPr>
        <p:spPr bwMode="auto">
          <a:xfrm flipH="1">
            <a:off x="6461987" y="829976"/>
            <a:ext cx="777828" cy="1333121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16"/>
          <p:cNvSpPr>
            <a:spLocks noChangeShapeType="1"/>
          </p:cNvSpPr>
          <p:nvPr/>
        </p:nvSpPr>
        <p:spPr bwMode="auto">
          <a:xfrm>
            <a:off x="6461987" y="2163098"/>
            <a:ext cx="777828" cy="1333121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 flipV="1">
            <a:off x="7239815" y="3495028"/>
            <a:ext cx="1554452" cy="1191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 flipV="1">
            <a:off x="8782828" y="2180357"/>
            <a:ext cx="777828" cy="1333121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Line 19"/>
          <p:cNvSpPr>
            <a:spLocks noChangeShapeType="1"/>
          </p:cNvSpPr>
          <p:nvPr/>
        </p:nvSpPr>
        <p:spPr bwMode="auto">
          <a:xfrm>
            <a:off x="8794267" y="829976"/>
            <a:ext cx="777828" cy="1331932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Line 20"/>
          <p:cNvSpPr>
            <a:spLocks noChangeShapeType="1"/>
          </p:cNvSpPr>
          <p:nvPr/>
        </p:nvSpPr>
        <p:spPr bwMode="auto">
          <a:xfrm flipH="1">
            <a:off x="7239815" y="829976"/>
            <a:ext cx="1554452" cy="0"/>
          </a:xfrm>
          <a:prstGeom prst="line">
            <a:avLst/>
          </a:prstGeom>
          <a:noFill/>
          <a:ln w="190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Rectangle 22"/>
          <p:cNvSpPr>
            <a:spLocks noChangeArrowheads="1"/>
          </p:cNvSpPr>
          <p:nvPr/>
        </p:nvSpPr>
        <p:spPr bwMode="auto">
          <a:xfrm>
            <a:off x="8713594" y="1880999"/>
            <a:ext cx="1859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cs typeface="Arial" panose="020B0604020202020204" pitchFamily="34" charset="0"/>
              </a:rPr>
              <a:t>R</a:t>
            </a:r>
          </a:p>
        </p:txBody>
      </p:sp>
      <p:sp>
        <p:nvSpPr>
          <p:cNvPr id="66" name="Rectangle 23"/>
          <p:cNvSpPr>
            <a:spLocks noChangeArrowheads="1"/>
          </p:cNvSpPr>
          <p:nvPr/>
        </p:nvSpPr>
        <p:spPr bwMode="auto">
          <a:xfrm>
            <a:off x="7823018" y="1247767"/>
            <a:ext cx="1202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cs typeface="Arial" panose="020B0604020202020204" pitchFamily="34" charset="0"/>
              </a:rPr>
              <a:t>r</a:t>
            </a:r>
          </a:p>
        </p:txBody>
      </p:sp>
      <p:sp>
        <p:nvSpPr>
          <p:cNvPr id="67" name="Rectangle 24"/>
          <p:cNvSpPr>
            <a:spLocks noChangeArrowheads="1"/>
          </p:cNvSpPr>
          <p:nvPr/>
        </p:nvSpPr>
        <p:spPr bwMode="auto">
          <a:xfrm>
            <a:off x="7907013" y="2262214"/>
            <a:ext cx="1987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O</a:t>
            </a:r>
          </a:p>
        </p:txBody>
      </p:sp>
      <p:sp>
        <p:nvSpPr>
          <p:cNvPr id="68" name="Rectangle 25"/>
          <p:cNvSpPr>
            <a:spLocks noChangeArrowheads="1"/>
          </p:cNvSpPr>
          <p:nvPr/>
        </p:nvSpPr>
        <p:spPr bwMode="auto">
          <a:xfrm>
            <a:off x="7058000" y="502647"/>
            <a:ext cx="1944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A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69" name="Rectangle 26"/>
          <p:cNvSpPr>
            <a:spLocks noChangeArrowheads="1"/>
          </p:cNvSpPr>
          <p:nvPr/>
        </p:nvSpPr>
        <p:spPr bwMode="auto">
          <a:xfrm>
            <a:off x="8829185" y="513360"/>
            <a:ext cx="1944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B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70" name="Rectangle 27"/>
          <p:cNvSpPr>
            <a:spLocks noChangeArrowheads="1"/>
          </p:cNvSpPr>
          <p:nvPr/>
        </p:nvSpPr>
        <p:spPr bwMode="auto">
          <a:xfrm>
            <a:off x="9684073" y="2040498"/>
            <a:ext cx="1944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C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71" name="Rectangle 28"/>
          <p:cNvSpPr>
            <a:spLocks noChangeArrowheads="1"/>
          </p:cNvSpPr>
          <p:nvPr/>
        </p:nvSpPr>
        <p:spPr bwMode="auto">
          <a:xfrm>
            <a:off x="8874940" y="3487887"/>
            <a:ext cx="1944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D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72" name="Rectangle 29"/>
          <p:cNvSpPr>
            <a:spLocks noChangeArrowheads="1"/>
          </p:cNvSpPr>
          <p:nvPr/>
        </p:nvSpPr>
        <p:spPr bwMode="auto">
          <a:xfrm>
            <a:off x="7023084" y="3509312"/>
            <a:ext cx="1793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E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73" name="Rectangle 30"/>
          <p:cNvSpPr>
            <a:spLocks noChangeArrowheads="1"/>
          </p:cNvSpPr>
          <p:nvPr/>
        </p:nvSpPr>
        <p:spPr bwMode="auto">
          <a:xfrm>
            <a:off x="6224786" y="2040498"/>
            <a:ext cx="1642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F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V="1">
            <a:off x="8016439" y="829976"/>
            <a:ext cx="777828" cy="1333121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 flipH="1" flipV="1">
            <a:off x="7239815" y="829976"/>
            <a:ext cx="776624" cy="1333121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flipH="1">
            <a:off x="7239815" y="2163098"/>
            <a:ext cx="776624" cy="1333121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>
            <a:off x="8016439" y="2163098"/>
            <a:ext cx="777828" cy="1331932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31"/>
          <p:cNvSpPr>
            <a:spLocks noChangeArrowheads="1"/>
          </p:cNvSpPr>
          <p:nvPr/>
        </p:nvSpPr>
        <p:spPr bwMode="auto">
          <a:xfrm>
            <a:off x="6828024" y="2807043"/>
            <a:ext cx="45755" cy="45231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val 32"/>
          <p:cNvSpPr>
            <a:spLocks noChangeArrowheads="1"/>
          </p:cNvSpPr>
          <p:nvPr/>
        </p:nvSpPr>
        <p:spPr bwMode="auto">
          <a:xfrm>
            <a:off x="6828024" y="2807043"/>
            <a:ext cx="45755" cy="45231"/>
          </a:xfrm>
          <a:prstGeom prst="ellips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37"/>
          <p:cNvSpPr>
            <a:spLocks noChangeArrowheads="1"/>
          </p:cNvSpPr>
          <p:nvPr/>
        </p:nvSpPr>
        <p:spPr bwMode="auto">
          <a:xfrm>
            <a:off x="9160304" y="2805853"/>
            <a:ext cx="45755" cy="45231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38"/>
          <p:cNvSpPr>
            <a:spLocks noChangeArrowheads="1"/>
          </p:cNvSpPr>
          <p:nvPr/>
        </p:nvSpPr>
        <p:spPr bwMode="auto">
          <a:xfrm>
            <a:off x="9160304" y="2805853"/>
            <a:ext cx="45755" cy="45231"/>
          </a:xfrm>
          <a:prstGeom prst="ellips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40"/>
          <p:cNvSpPr>
            <a:spLocks noChangeArrowheads="1"/>
          </p:cNvSpPr>
          <p:nvPr/>
        </p:nvSpPr>
        <p:spPr bwMode="auto">
          <a:xfrm>
            <a:off x="9160304" y="1473921"/>
            <a:ext cx="45755" cy="45231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41"/>
          <p:cNvSpPr>
            <a:spLocks noChangeArrowheads="1"/>
          </p:cNvSpPr>
          <p:nvPr/>
        </p:nvSpPr>
        <p:spPr bwMode="auto">
          <a:xfrm>
            <a:off x="9160304" y="1473921"/>
            <a:ext cx="45755" cy="45231"/>
          </a:xfrm>
          <a:prstGeom prst="ellips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7993562" y="807360"/>
            <a:ext cx="45755" cy="45231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7993562" y="807360"/>
            <a:ext cx="45755" cy="45231"/>
          </a:xfrm>
          <a:prstGeom prst="ellips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46"/>
          <p:cNvSpPr>
            <a:spLocks noChangeArrowheads="1"/>
          </p:cNvSpPr>
          <p:nvPr/>
        </p:nvSpPr>
        <p:spPr bwMode="auto">
          <a:xfrm>
            <a:off x="6828024" y="1473921"/>
            <a:ext cx="45755" cy="45231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47"/>
          <p:cNvSpPr>
            <a:spLocks noChangeArrowheads="1"/>
          </p:cNvSpPr>
          <p:nvPr/>
        </p:nvSpPr>
        <p:spPr bwMode="auto">
          <a:xfrm>
            <a:off x="6828024" y="1473921"/>
            <a:ext cx="45755" cy="45231"/>
          </a:xfrm>
          <a:prstGeom prst="ellips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58"/>
          <p:cNvSpPr>
            <a:spLocks noChangeArrowheads="1"/>
          </p:cNvSpPr>
          <p:nvPr/>
        </p:nvSpPr>
        <p:spPr bwMode="auto">
          <a:xfrm>
            <a:off x="6439110" y="2140482"/>
            <a:ext cx="45755" cy="45231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59"/>
          <p:cNvSpPr>
            <a:spLocks noChangeArrowheads="1"/>
          </p:cNvSpPr>
          <p:nvPr/>
        </p:nvSpPr>
        <p:spPr bwMode="auto">
          <a:xfrm>
            <a:off x="6439110" y="2140482"/>
            <a:ext cx="45755" cy="45231"/>
          </a:xfrm>
          <a:prstGeom prst="ellips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50"/>
          <p:cNvSpPr>
            <a:spLocks noChangeArrowheads="1"/>
          </p:cNvSpPr>
          <p:nvPr/>
        </p:nvSpPr>
        <p:spPr bwMode="auto">
          <a:xfrm>
            <a:off x="8771390" y="807360"/>
            <a:ext cx="45755" cy="45231"/>
          </a:xfrm>
          <a:prstGeom prst="ellips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56"/>
          <p:cNvSpPr>
            <a:spLocks noChangeArrowheads="1"/>
          </p:cNvSpPr>
          <p:nvPr/>
        </p:nvSpPr>
        <p:spPr bwMode="auto">
          <a:xfrm>
            <a:off x="7216938" y="3473603"/>
            <a:ext cx="45755" cy="45231"/>
          </a:xfrm>
          <a:prstGeom prst="ellips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62"/>
          <p:cNvSpPr>
            <a:spLocks noChangeArrowheads="1"/>
          </p:cNvSpPr>
          <p:nvPr/>
        </p:nvSpPr>
        <p:spPr bwMode="auto">
          <a:xfrm>
            <a:off x="7216938" y="807360"/>
            <a:ext cx="45755" cy="45231"/>
          </a:xfrm>
          <a:prstGeom prst="ellips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67"/>
          <p:cNvSpPr>
            <a:spLocks noChangeArrowheads="1"/>
          </p:cNvSpPr>
          <p:nvPr/>
        </p:nvSpPr>
        <p:spPr bwMode="auto">
          <a:xfrm>
            <a:off x="9549218" y="2140482"/>
            <a:ext cx="45755" cy="45232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68"/>
          <p:cNvSpPr>
            <a:spLocks noChangeArrowheads="1"/>
          </p:cNvSpPr>
          <p:nvPr/>
        </p:nvSpPr>
        <p:spPr bwMode="auto">
          <a:xfrm>
            <a:off x="9549218" y="2139292"/>
            <a:ext cx="45755" cy="45232"/>
          </a:xfrm>
          <a:prstGeom prst="ellips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49"/>
          <p:cNvSpPr>
            <a:spLocks noChangeArrowheads="1"/>
          </p:cNvSpPr>
          <p:nvPr/>
        </p:nvSpPr>
        <p:spPr bwMode="auto">
          <a:xfrm>
            <a:off x="8771390" y="807360"/>
            <a:ext cx="45755" cy="45231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53"/>
          <p:cNvSpPr>
            <a:spLocks noChangeArrowheads="1"/>
          </p:cNvSpPr>
          <p:nvPr/>
        </p:nvSpPr>
        <p:spPr bwMode="auto">
          <a:xfrm>
            <a:off x="8771390" y="3472413"/>
            <a:ext cx="45755" cy="45231"/>
          </a:xfrm>
          <a:prstGeom prst="ellips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61"/>
          <p:cNvSpPr>
            <a:spLocks noChangeArrowheads="1"/>
          </p:cNvSpPr>
          <p:nvPr/>
        </p:nvSpPr>
        <p:spPr bwMode="auto">
          <a:xfrm>
            <a:off x="7216938" y="807360"/>
            <a:ext cx="45755" cy="45231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65"/>
          <p:cNvSpPr>
            <a:spLocks noChangeArrowheads="1"/>
          </p:cNvSpPr>
          <p:nvPr/>
        </p:nvSpPr>
        <p:spPr bwMode="auto">
          <a:xfrm>
            <a:off x="7993562" y="2140482"/>
            <a:ext cx="45755" cy="45231"/>
          </a:xfrm>
          <a:prstGeom prst="ellips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34"/>
          <p:cNvSpPr>
            <a:spLocks noChangeArrowheads="1"/>
          </p:cNvSpPr>
          <p:nvPr/>
        </p:nvSpPr>
        <p:spPr bwMode="auto">
          <a:xfrm>
            <a:off x="7994766" y="3472413"/>
            <a:ext cx="45755" cy="45231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35"/>
          <p:cNvSpPr>
            <a:spLocks noChangeArrowheads="1"/>
          </p:cNvSpPr>
          <p:nvPr/>
        </p:nvSpPr>
        <p:spPr bwMode="auto">
          <a:xfrm>
            <a:off x="7994766" y="3472413"/>
            <a:ext cx="44551" cy="45231"/>
          </a:xfrm>
          <a:prstGeom prst="ellips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52"/>
          <p:cNvSpPr>
            <a:spLocks noChangeArrowheads="1"/>
          </p:cNvSpPr>
          <p:nvPr/>
        </p:nvSpPr>
        <p:spPr bwMode="auto">
          <a:xfrm>
            <a:off x="8771390" y="3472413"/>
            <a:ext cx="45755" cy="45231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55"/>
          <p:cNvSpPr>
            <a:spLocks noChangeArrowheads="1"/>
          </p:cNvSpPr>
          <p:nvPr/>
        </p:nvSpPr>
        <p:spPr bwMode="auto">
          <a:xfrm>
            <a:off x="7216938" y="3473603"/>
            <a:ext cx="45755" cy="45231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64"/>
          <p:cNvSpPr>
            <a:spLocks noChangeArrowheads="1"/>
          </p:cNvSpPr>
          <p:nvPr/>
        </p:nvSpPr>
        <p:spPr bwMode="auto">
          <a:xfrm>
            <a:off x="7993562" y="2140482"/>
            <a:ext cx="45755" cy="45231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20266" y="838207"/>
            <a:ext cx="133350" cy="15949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016440" y="807360"/>
            <a:ext cx="0" cy="133312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4" idx="6"/>
            <a:endCxn id="38" idx="1"/>
          </p:cNvCxnSpPr>
          <p:nvPr/>
        </p:nvCxnSpPr>
        <p:spPr>
          <a:xfrm flipV="1">
            <a:off x="8039317" y="2145916"/>
            <a:ext cx="1516602" cy="1718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00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55" grpId="0" animBg="1"/>
      <p:bldP spid="65" grpId="0"/>
      <p:bldP spid="66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5" y="225171"/>
            <a:ext cx="9666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9256784"/>
                  </p:ext>
                </p:extLst>
              </p:nvPr>
            </p:nvGraphicFramePr>
            <p:xfrm>
              <a:off x="822960" y="1683319"/>
              <a:ext cx="10725911" cy="46523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472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151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7627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48716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700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</a:rPr>
                            <a:t>Hình</a:t>
                          </a:r>
                          <a:r>
                            <a:rPr lang="en-US" sz="2400" baseline="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chemeClr val="bg1"/>
                              </a:solidFill>
                            </a:rPr>
                            <a:t>vẽ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</a:rPr>
                            <a:t>Độ</a:t>
                          </a:r>
                          <a:r>
                            <a:rPr lang="en-US" sz="2400" baseline="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chemeClr val="bg1"/>
                              </a:solidFill>
                            </a:rPr>
                            <a:t>dài</a:t>
                          </a:r>
                          <a:r>
                            <a:rPr lang="en-US" sz="2400" baseline="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chemeClr val="bg1"/>
                              </a:solidFill>
                            </a:rPr>
                            <a:t>đường</a:t>
                          </a:r>
                          <a:r>
                            <a:rPr lang="en-US" sz="2400" baseline="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chemeClr val="bg1"/>
                              </a:solidFill>
                            </a:rPr>
                            <a:t>tròn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>
                              <a:solidFill>
                                <a:schemeClr val="bg1"/>
                              </a:solidFill>
                            </a:rPr>
                            <a:t>Độ</a:t>
                          </a:r>
                          <a:r>
                            <a:rPr lang="en-US" sz="2400" i="0" baseline="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2400" i="0" baseline="0" dirty="0" err="1">
                              <a:solidFill>
                                <a:schemeClr val="bg1"/>
                              </a:solidFill>
                            </a:rPr>
                            <a:t>dài</a:t>
                          </a:r>
                          <a:r>
                            <a:rPr lang="en-US" sz="2400" i="0" baseline="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2400" i="0" baseline="0" dirty="0" err="1">
                              <a:solidFill>
                                <a:schemeClr val="bg1"/>
                              </a:solidFill>
                            </a:rPr>
                            <a:t>cung</a:t>
                          </a:r>
                          <a:r>
                            <a:rPr lang="en-US" sz="2400" i="0" baseline="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baseline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0" baseline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2400" b="1" i="0" baseline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𝐨</m:t>
                                  </m:r>
                                </m:sup>
                              </m:sSup>
                            </m:oMath>
                          </a14:m>
                          <a:endParaRPr lang="en-US" sz="2400" i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0" dirty="0">
                              <a:solidFill>
                                <a:srgbClr val="FFFF00"/>
                              </a:solidFill>
                            </a:rPr>
                            <a:t>Độ</a:t>
                          </a:r>
                          <a:r>
                            <a:rPr lang="en-US" sz="2800" i="0" baseline="0" dirty="0">
                              <a:solidFill>
                                <a:srgbClr val="FFFF00"/>
                              </a:solidFill>
                            </a:rPr>
                            <a:t> </a:t>
                          </a:r>
                          <a:r>
                            <a:rPr lang="en-US" sz="2800" i="0" baseline="0" dirty="0" err="1">
                              <a:solidFill>
                                <a:srgbClr val="FFFF00"/>
                              </a:solidFill>
                            </a:rPr>
                            <a:t>dài</a:t>
                          </a:r>
                          <a:r>
                            <a:rPr lang="en-US" sz="2800" i="0" baseline="0" dirty="0">
                              <a:solidFill>
                                <a:srgbClr val="FFFF00"/>
                              </a:solidFill>
                            </a:rPr>
                            <a:t> </a:t>
                          </a:r>
                          <a:r>
                            <a:rPr lang="en-US" sz="2800" i="0" baseline="0" dirty="0" err="1">
                              <a:solidFill>
                                <a:srgbClr val="FFFF00"/>
                              </a:solidFill>
                            </a:rPr>
                            <a:t>cung</a:t>
                          </a:r>
                          <a:r>
                            <a:rPr lang="en-US" sz="2800" i="0" baseline="0" dirty="0">
                              <a:solidFill>
                                <a:srgbClr val="FFFF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i="1" baseline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0" baseline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e>
                                <m:sup>
                                  <m:r>
                                    <a:rPr lang="en-US" sz="2800" b="1" i="0" baseline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𝐨</m:t>
                                  </m:r>
                                </m:sup>
                              </m:sSup>
                            </m:oMath>
                          </a14:m>
                          <a:endParaRPr lang="en-US" sz="2800" i="0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algn="ctr"/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684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9256784"/>
                  </p:ext>
                </p:extLst>
              </p:nvPr>
            </p:nvGraphicFramePr>
            <p:xfrm>
              <a:off x="822960" y="1683319"/>
              <a:ext cx="10725911" cy="46523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47288"/>
                    <a:gridCol w="2615184"/>
                    <a:gridCol w="2176272"/>
                    <a:gridCol w="2487167"/>
                  </a:tblGrid>
                  <a:tr h="883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>
                              <a:solidFill>
                                <a:schemeClr val="bg1"/>
                              </a:solidFill>
                            </a:rPr>
                            <a:t>Hình</a:t>
                          </a:r>
                          <a:r>
                            <a:rPr lang="en-US" sz="2400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solidFill>
                                <a:schemeClr val="bg1"/>
                              </a:solidFill>
                            </a:rPr>
                            <a:t>vẽ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>
                              <a:solidFill>
                                <a:schemeClr val="bg1"/>
                              </a:solidFill>
                            </a:rPr>
                            <a:t>Độ</a:t>
                          </a:r>
                          <a:r>
                            <a:rPr lang="en-US" sz="2400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solidFill>
                                <a:schemeClr val="bg1"/>
                              </a:solidFill>
                            </a:rPr>
                            <a:t>dài</a:t>
                          </a:r>
                          <a:r>
                            <a:rPr lang="en-US" sz="2400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solidFill>
                                <a:schemeClr val="bg1"/>
                              </a:solidFill>
                            </a:rPr>
                            <a:t>đường</a:t>
                          </a:r>
                          <a:r>
                            <a:rPr lang="en-US" sz="2400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solidFill>
                                <a:schemeClr val="bg1"/>
                              </a:solidFill>
                            </a:rPr>
                            <a:t>tròn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79272" t="-6207" r="-115406" b="-42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31863" t="-6207" r="-980" b="-428276"/>
                          </a:stretch>
                        </a:blipFill>
                      </a:tcPr>
                    </a:tc>
                  </a:tr>
                  <a:tr h="37684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674728" y="3970013"/>
                <a:ext cx="1683538" cy="49244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l-GR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𝛑</m:t>
                      </m:r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𝐑</m:t>
                      </m:r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728" y="3970013"/>
                <a:ext cx="1683538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7384021" y="3626961"/>
            <a:ext cx="1067256" cy="1209411"/>
            <a:chOff x="3859966" y="5495544"/>
            <a:chExt cx="2476826" cy="1161288"/>
          </a:xfrm>
          <a:noFill/>
        </p:grpSpPr>
        <p:sp>
          <p:nvSpPr>
            <p:cNvPr id="27" name="Rectangle 26"/>
            <p:cNvSpPr/>
            <p:nvPr/>
          </p:nvSpPr>
          <p:spPr>
            <a:xfrm>
              <a:off x="4059936" y="5495544"/>
              <a:ext cx="2167128" cy="116128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3859966" y="5575265"/>
                  <a:ext cx="2476826" cy="918726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𝛑</m:t>
                            </m:r>
                            <m:r>
                              <a:rPr lang="en-US" sz="32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𝐑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𝟏𝟖𝟎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9966" y="5575265"/>
                  <a:ext cx="2476826" cy="91872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/>
          <p:cNvGrpSpPr/>
          <p:nvPr/>
        </p:nvGrpSpPr>
        <p:grpSpPr>
          <a:xfrm>
            <a:off x="9070086" y="3675084"/>
            <a:ext cx="2476826" cy="1161288"/>
            <a:chOff x="3859966" y="5644399"/>
            <a:chExt cx="2476826" cy="1161288"/>
          </a:xfrm>
        </p:grpSpPr>
        <p:sp>
          <p:nvSpPr>
            <p:cNvPr id="30" name="Rectangle 29"/>
            <p:cNvSpPr/>
            <p:nvPr/>
          </p:nvSpPr>
          <p:spPr>
            <a:xfrm>
              <a:off x="4059936" y="5644399"/>
              <a:ext cx="2167128" cy="1161288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3859966" y="5681590"/>
                  <a:ext cx="2476826" cy="92217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𝛑</m:t>
                            </m:r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𝐑</m:t>
                            </m:r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𝐧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𝟏𝟖𝟎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9966" y="5681590"/>
                  <a:ext cx="2476826" cy="92217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1051240" y="2960633"/>
            <a:ext cx="3024933" cy="3003646"/>
            <a:chOff x="612328" y="2196788"/>
            <a:chExt cx="3024933" cy="3003646"/>
          </a:xfrm>
        </p:grpSpPr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15" t="21039" r="37769" b="29265"/>
            <a:stretch>
              <a:fillRect/>
            </a:stretch>
          </p:blipFill>
          <p:spPr bwMode="auto">
            <a:xfrm>
              <a:off x="612328" y="2196788"/>
              <a:ext cx="3024933" cy="300364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sx="1000" sy="1000" algn="ctr" rotWithShape="0">
                <a:schemeClr val="bg1"/>
              </a:outerShdw>
            </a:effectLst>
          </p:spPr>
        </p:pic>
        <p:sp>
          <p:nvSpPr>
            <p:cNvPr id="23" name="TextBox 22"/>
            <p:cNvSpPr txBox="1"/>
            <p:nvPr/>
          </p:nvSpPr>
          <p:spPr>
            <a:xfrm>
              <a:off x="2495990" y="2212848"/>
              <a:ext cx="5123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A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36976" y="4164800"/>
              <a:ext cx="38787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46068" y="3635049"/>
              <a:ext cx="387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3255264" y="2884103"/>
                  <a:ext cx="323862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5264" y="2884103"/>
                  <a:ext cx="323862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TextBox 35"/>
          <p:cNvSpPr txBox="1"/>
          <p:nvPr/>
        </p:nvSpPr>
        <p:spPr>
          <a:xfrm>
            <a:off x="434721" y="707224"/>
            <a:ext cx="845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Right Arrow 3"/>
          <p:cNvSpPr/>
          <p:nvPr/>
        </p:nvSpPr>
        <p:spPr>
          <a:xfrm>
            <a:off x="6614335" y="4022787"/>
            <a:ext cx="581418" cy="400110"/>
          </a:xfrm>
          <a:prstGeom prst="rightArrow">
            <a:avLst/>
          </a:prstGeom>
          <a:solidFill>
            <a:srgbClr val="FFFF00"/>
          </a:solidFill>
          <a:ln>
            <a:solidFill>
              <a:srgbClr val="385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8603965" y="4040211"/>
            <a:ext cx="546838" cy="400110"/>
          </a:xfrm>
          <a:prstGeom prst="rightArrow">
            <a:avLst/>
          </a:prstGeom>
          <a:solidFill>
            <a:srgbClr val="FFFF00"/>
          </a:solidFill>
          <a:ln>
            <a:solidFill>
              <a:srgbClr val="385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5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2239117"/>
                  </p:ext>
                </p:extLst>
              </p:nvPr>
            </p:nvGraphicFramePr>
            <p:xfrm>
              <a:off x="489586" y="1495301"/>
              <a:ext cx="11278742" cy="49431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8688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9689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87121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52374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424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/>
                            <a:t>Hình</a:t>
                          </a:r>
                          <a:r>
                            <a:rPr lang="en-US" sz="2400" baseline="0" dirty="0"/>
                            <a:t> </a:t>
                          </a:r>
                          <a:r>
                            <a:rPr lang="en-US" sz="2400" baseline="0" dirty="0" err="1"/>
                            <a:t>vẽ</a:t>
                          </a:r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/>
                            <a:t>Diện</a:t>
                          </a:r>
                          <a:r>
                            <a:rPr lang="en-US" sz="2400" baseline="0" dirty="0"/>
                            <a:t> </a:t>
                          </a:r>
                          <a:r>
                            <a:rPr lang="en-US" sz="2400" baseline="0" dirty="0" err="1"/>
                            <a:t>tích</a:t>
                          </a:r>
                          <a:r>
                            <a:rPr lang="en-US" sz="2400" baseline="0" dirty="0"/>
                            <a:t> </a:t>
                          </a:r>
                          <a:r>
                            <a:rPr lang="en-US" sz="2400" baseline="0" dirty="0" err="1"/>
                            <a:t>hình</a:t>
                          </a:r>
                          <a:r>
                            <a:rPr lang="en-US" sz="2400" baseline="0" dirty="0"/>
                            <a:t> </a:t>
                          </a:r>
                          <a:r>
                            <a:rPr lang="en-US" sz="2400" baseline="0" dirty="0" err="1"/>
                            <a:t>tròn</a:t>
                          </a:r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 err="1"/>
                            <a:t>Diện</a:t>
                          </a:r>
                          <a:r>
                            <a:rPr lang="en-US" sz="2400" i="0" baseline="0" dirty="0"/>
                            <a:t> </a:t>
                          </a:r>
                          <a:r>
                            <a:rPr lang="en-US" sz="2400" i="0" baseline="0" dirty="0" err="1"/>
                            <a:t>tích</a:t>
                          </a:r>
                          <a:r>
                            <a:rPr lang="en-US" sz="2400" i="0" baseline="0" dirty="0"/>
                            <a:t> </a:t>
                          </a:r>
                          <a:r>
                            <a:rPr lang="en-US" sz="2400" i="0" baseline="0" dirty="0" err="1"/>
                            <a:t>hình</a:t>
                          </a:r>
                          <a:r>
                            <a:rPr lang="en-US" sz="2400" i="0" baseline="0" dirty="0"/>
                            <a:t> </a:t>
                          </a:r>
                          <a:r>
                            <a:rPr lang="en-US" sz="2400" i="0" baseline="0" dirty="0" err="1"/>
                            <a:t>quạt</a:t>
                          </a:r>
                          <a:r>
                            <a:rPr lang="en-US" sz="2400" i="0" baseline="0" dirty="0"/>
                            <a:t> </a:t>
                          </a:r>
                          <a:r>
                            <a:rPr lang="en-US" sz="2400" i="0" baseline="0" dirty="0" err="1"/>
                            <a:t>tròn</a:t>
                          </a:r>
                          <a:r>
                            <a:rPr lang="en-US" sz="2400" i="0" baseline="0" dirty="0"/>
                            <a:t> </a:t>
                          </a:r>
                          <a:r>
                            <a:rPr lang="en-US" sz="2400" i="0" baseline="0" dirty="0" err="1"/>
                            <a:t>cung</a:t>
                          </a:r>
                          <a:r>
                            <a:rPr lang="en-US" sz="2400" i="0" baseline="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0" baseline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2400" b="1" i="0" baseline="0" smtClean="0">
                                      <a:latin typeface="Cambria Math" panose="02040503050406030204" pitchFamily="18" charset="0"/>
                                    </a:rPr>
                                    <m:t>𝐨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i="0" baseline="0" dirty="0"/>
                            <a:t>  </a:t>
                          </a:r>
                          <a:endParaRPr lang="en-US" sz="2400" i="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i="0" dirty="0">
                              <a:solidFill>
                                <a:srgbClr val="FFFF00"/>
                              </a:solidFill>
                            </a:rPr>
                            <a:t>Diện</a:t>
                          </a:r>
                          <a:r>
                            <a:rPr lang="en-US" sz="2400" i="0" baseline="0" dirty="0">
                              <a:solidFill>
                                <a:srgbClr val="FFFF00"/>
                              </a:solidFill>
                            </a:rPr>
                            <a:t> </a:t>
                          </a:r>
                          <a:r>
                            <a:rPr lang="en-US" sz="2400" i="0" baseline="0" dirty="0" err="1">
                              <a:solidFill>
                                <a:srgbClr val="FFFF00"/>
                              </a:solidFill>
                            </a:rPr>
                            <a:t>tích</a:t>
                          </a:r>
                          <a:r>
                            <a:rPr lang="en-US" sz="2400" i="0" baseline="0" dirty="0">
                              <a:solidFill>
                                <a:srgbClr val="FFFF00"/>
                              </a:solidFill>
                            </a:rPr>
                            <a:t> </a:t>
                          </a:r>
                          <a:r>
                            <a:rPr lang="en-US" sz="2400" i="0" baseline="0" dirty="0" err="1">
                              <a:solidFill>
                                <a:srgbClr val="FFFF00"/>
                              </a:solidFill>
                            </a:rPr>
                            <a:t>hình</a:t>
                          </a:r>
                          <a:r>
                            <a:rPr lang="en-US" sz="2400" i="0" baseline="0" dirty="0">
                              <a:solidFill>
                                <a:srgbClr val="FFFF00"/>
                              </a:solidFill>
                            </a:rPr>
                            <a:t> </a:t>
                          </a:r>
                          <a:r>
                            <a:rPr lang="en-US" sz="2400" i="0" baseline="0" dirty="0" err="1">
                              <a:solidFill>
                                <a:srgbClr val="FFFF00"/>
                              </a:solidFill>
                            </a:rPr>
                            <a:t>quạt</a:t>
                          </a:r>
                          <a:r>
                            <a:rPr lang="en-US" sz="2400" i="0" baseline="0" dirty="0">
                              <a:solidFill>
                                <a:srgbClr val="FFFF00"/>
                              </a:solidFill>
                            </a:rPr>
                            <a:t> </a:t>
                          </a:r>
                          <a:r>
                            <a:rPr lang="en-US" sz="2400" i="0" baseline="0" dirty="0" err="1">
                              <a:solidFill>
                                <a:srgbClr val="FFFF00"/>
                              </a:solidFill>
                            </a:rPr>
                            <a:t>tròn</a:t>
                          </a:r>
                          <a:r>
                            <a:rPr lang="en-US" sz="2400" i="0" baseline="0" dirty="0">
                              <a:solidFill>
                                <a:srgbClr val="FFFF00"/>
                              </a:solidFill>
                            </a:rPr>
                            <a:t> </a:t>
                          </a:r>
                          <a:r>
                            <a:rPr lang="en-US" sz="2400" i="0" baseline="0" dirty="0" err="1">
                              <a:solidFill>
                                <a:srgbClr val="FFFF00"/>
                              </a:solidFill>
                            </a:rPr>
                            <a:t>cung</a:t>
                          </a:r>
                          <a:r>
                            <a:rPr lang="en-US" sz="2400" i="0" baseline="0" dirty="0">
                              <a:solidFill>
                                <a:srgbClr val="FFFF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baseline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0" baseline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e>
                                <m:sup>
                                  <m:r>
                                    <a:rPr lang="en-US" sz="2400" b="1" i="0" baseline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𝐨</m:t>
                                  </m:r>
                                </m:sup>
                              </m:sSup>
                            </m:oMath>
                          </a14:m>
                          <a:endParaRPr lang="en-US" sz="2400" i="0" dirty="0"/>
                        </a:p>
                        <a:p>
                          <a:pPr algn="ctr"/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519038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2239117"/>
                  </p:ext>
                </p:extLst>
              </p:nvPr>
            </p:nvGraphicFramePr>
            <p:xfrm>
              <a:off x="489586" y="1495301"/>
              <a:ext cx="11278742" cy="49431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86886"/>
                    <a:gridCol w="2596896"/>
                    <a:gridCol w="2871216"/>
                    <a:gridCol w="2523744"/>
                  </a:tblGrid>
                  <a:tr h="1424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/>
                            <a:t>Hình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baseline="0" dirty="0" err="1" smtClean="0"/>
                            <a:t>vẽ</a:t>
                          </a:r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/>
                            <a:t>Diện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baseline="0" dirty="0" err="1" smtClean="0"/>
                            <a:t>tích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baseline="0" dirty="0" err="1" smtClean="0"/>
                            <a:t>hình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baseline="0" dirty="0" err="1" smtClean="0"/>
                            <a:t>tròn</a:t>
                          </a:r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5308" t="-3419" r="-88747" b="-2478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47343" t="-3419" r="-966" b="-247863"/>
                          </a:stretch>
                        </a:blipFill>
                      </a:tcPr>
                    </a:tc>
                  </a:tr>
                  <a:tr h="3519038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6" name="Group 5"/>
          <p:cNvGrpSpPr/>
          <p:nvPr/>
        </p:nvGrpSpPr>
        <p:grpSpPr>
          <a:xfrm>
            <a:off x="656180" y="3252590"/>
            <a:ext cx="3070952" cy="2908745"/>
            <a:chOff x="1598012" y="3371462"/>
            <a:chExt cx="3070952" cy="2908745"/>
          </a:xfrm>
        </p:grpSpPr>
        <p:grpSp>
          <p:nvGrpSpPr>
            <p:cNvPr id="2" name="Group 1"/>
            <p:cNvGrpSpPr/>
            <p:nvPr/>
          </p:nvGrpSpPr>
          <p:grpSpPr>
            <a:xfrm>
              <a:off x="1598012" y="3371462"/>
              <a:ext cx="3070952" cy="2908745"/>
              <a:chOff x="1581912" y="3380740"/>
              <a:chExt cx="3070952" cy="2908745"/>
            </a:xfrm>
          </p:grpSpPr>
          <p:grpSp>
            <p:nvGrpSpPr>
              <p:cNvPr id="12" name="Group 76"/>
              <p:cNvGrpSpPr>
                <a:grpSpLocks/>
              </p:cNvGrpSpPr>
              <p:nvPr/>
            </p:nvGrpSpPr>
            <p:grpSpPr bwMode="auto">
              <a:xfrm>
                <a:off x="1581912" y="3547872"/>
                <a:ext cx="2741613" cy="2741613"/>
                <a:chOff x="1872" y="1152"/>
                <a:chExt cx="1536" cy="1536"/>
              </a:xfrm>
            </p:grpSpPr>
            <p:sp>
              <p:nvSpPr>
                <p:cNvPr id="21" name="Oval 77"/>
                <p:cNvSpPr>
                  <a:spLocks noChangeArrowheads="1"/>
                </p:cNvSpPr>
                <p:nvPr/>
              </p:nvSpPr>
              <p:spPr bwMode="auto">
                <a:xfrm>
                  <a:off x="2632" y="1912"/>
                  <a:ext cx="29" cy="29"/>
                </a:xfrm>
                <a:prstGeom prst="ellipse">
                  <a:avLst/>
                </a:prstGeom>
                <a:solidFill>
                  <a:schemeClr val="tx2"/>
                </a:solidFill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rgbClr val="FFFF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" name="Oval 78"/>
                <p:cNvSpPr>
                  <a:spLocks noChangeArrowheads="1"/>
                </p:cNvSpPr>
                <p:nvPr/>
              </p:nvSpPr>
              <p:spPr bwMode="auto">
                <a:xfrm>
                  <a:off x="1872" y="1152"/>
                  <a:ext cx="1536" cy="1536"/>
                </a:xfrm>
                <a:prstGeom prst="ellips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rgbClr val="FFFF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" name="Arc 80"/>
              <p:cNvSpPr>
                <a:spLocks/>
              </p:cNvSpPr>
              <p:nvPr/>
            </p:nvSpPr>
            <p:spPr bwMode="auto">
              <a:xfrm>
                <a:off x="2953512" y="3755835"/>
                <a:ext cx="1371600" cy="1204912"/>
              </a:xfrm>
              <a:custGeom>
                <a:avLst/>
                <a:gdLst>
                  <a:gd name="T0" fmla="*/ 2147483646 w 21600"/>
                  <a:gd name="T1" fmla="*/ 0 h 18973"/>
                  <a:gd name="T2" fmla="*/ 2147483646 w 21600"/>
                  <a:gd name="T3" fmla="*/ 2147483646 h 18973"/>
                  <a:gd name="T4" fmla="*/ 0 w 21600"/>
                  <a:gd name="T5" fmla="*/ 2147483646 h 1897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18973" fill="none" extrusionOk="0">
                    <a:moveTo>
                      <a:pt x="11027" y="-1"/>
                    </a:moveTo>
                    <a:cubicBezTo>
                      <a:pt x="17581" y="3891"/>
                      <a:pt x="21600" y="10950"/>
                      <a:pt x="21600" y="18573"/>
                    </a:cubicBezTo>
                    <a:cubicBezTo>
                      <a:pt x="21600" y="18706"/>
                      <a:pt x="21598" y="18839"/>
                      <a:pt x="21596" y="18973"/>
                    </a:cubicBezTo>
                  </a:path>
                  <a:path w="21600" h="18973" stroke="0" extrusionOk="0">
                    <a:moveTo>
                      <a:pt x="11027" y="-1"/>
                    </a:moveTo>
                    <a:cubicBezTo>
                      <a:pt x="17581" y="3891"/>
                      <a:pt x="21600" y="10950"/>
                      <a:pt x="21600" y="18573"/>
                    </a:cubicBezTo>
                    <a:cubicBezTo>
                      <a:pt x="21600" y="18706"/>
                      <a:pt x="21598" y="18839"/>
                      <a:pt x="21596" y="18973"/>
                    </a:cubicBezTo>
                    <a:lnTo>
                      <a:pt x="0" y="18573"/>
                    </a:lnTo>
                    <a:lnTo>
                      <a:pt x="11027" y="-1"/>
                    </a:lnTo>
                    <a:close/>
                  </a:path>
                </a:pathLst>
              </a:custGeom>
              <a:solidFill>
                <a:schemeClr val="hlink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" name="Line 81"/>
              <p:cNvSpPr>
                <a:spLocks noChangeShapeType="1"/>
              </p:cNvSpPr>
              <p:nvPr/>
            </p:nvSpPr>
            <p:spPr bwMode="auto">
              <a:xfrm>
                <a:off x="2962656" y="4946079"/>
                <a:ext cx="1371600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" name="Line 82"/>
              <p:cNvSpPr>
                <a:spLocks noChangeShapeType="1"/>
              </p:cNvSpPr>
              <p:nvPr/>
            </p:nvSpPr>
            <p:spPr bwMode="auto">
              <a:xfrm rot="18000000">
                <a:off x="2615375" y="4336860"/>
                <a:ext cx="1371600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" name="Text Box 83"/>
              <p:cNvSpPr txBox="1">
                <a:spLocks noChangeArrowheads="1"/>
              </p:cNvSpPr>
              <p:nvPr/>
            </p:nvSpPr>
            <p:spPr bwMode="auto">
              <a:xfrm>
                <a:off x="3538538" y="3380740"/>
                <a:ext cx="3683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dirty="0">
                    <a:solidFill>
                      <a:srgbClr val="FFFF00"/>
                    </a:solidFill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17" name="Text Box 84"/>
              <p:cNvSpPr txBox="1">
                <a:spLocks noChangeArrowheads="1"/>
              </p:cNvSpPr>
              <p:nvPr/>
            </p:nvSpPr>
            <p:spPr bwMode="auto">
              <a:xfrm>
                <a:off x="4282250" y="4717860"/>
                <a:ext cx="37061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dirty="0">
                    <a:solidFill>
                      <a:srgbClr val="FFFF00"/>
                    </a:solidFill>
                    <a:cs typeface="Arial" panose="020B0604020202020204" pitchFamily="34" charset="0"/>
                  </a:rPr>
                  <a:t>B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 Box 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77462" y="3954272"/>
                    <a:ext cx="539956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alt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𝒐</m:t>
                              </m:r>
                            </m:sup>
                          </m:sSup>
                        </m:oMath>
                      </m:oMathPara>
                    </a14:m>
                    <a:endParaRPr lang="en-US" altLang="en-US" sz="2000" b="1" i="1" dirty="0">
                      <a:solidFill>
                        <a:srgbClr val="FFFF00"/>
                      </a:solidFill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8" name="Text Box 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077462" y="3954272"/>
                    <a:ext cx="539956" cy="40011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Text Box 86"/>
              <p:cNvSpPr txBox="1">
                <a:spLocks noChangeArrowheads="1"/>
              </p:cNvSpPr>
              <p:nvPr/>
            </p:nvSpPr>
            <p:spPr bwMode="auto">
              <a:xfrm>
                <a:off x="3003804" y="4066985"/>
                <a:ext cx="35137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>
                    <a:solidFill>
                      <a:srgbClr val="FFFF00"/>
                    </a:solidFill>
                    <a:cs typeface="Arial" panose="020B0604020202020204" pitchFamily="34" charset="0"/>
                  </a:rPr>
                  <a:t>R</a:t>
                </a:r>
              </a:p>
            </p:txBody>
          </p:sp>
          <p:sp>
            <p:nvSpPr>
              <p:cNvPr id="20" name="Text Box 87"/>
              <p:cNvSpPr txBox="1">
                <a:spLocks noChangeArrowheads="1"/>
              </p:cNvSpPr>
              <p:nvPr/>
            </p:nvSpPr>
            <p:spPr bwMode="auto">
              <a:xfrm>
                <a:off x="2648712" y="4807395"/>
                <a:ext cx="3810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dirty="0">
                    <a:solidFill>
                      <a:srgbClr val="FFFF00"/>
                    </a:solidFill>
                    <a:cs typeface="Arial" panose="020B0604020202020204" pitchFamily="34" charset="0"/>
                  </a:rPr>
                  <a:t>O</a:t>
                </a:r>
              </a:p>
            </p:txBody>
          </p:sp>
        </p:grpSp>
        <p:sp>
          <p:nvSpPr>
            <p:cNvPr id="4" name="Oval 3"/>
            <p:cNvSpPr/>
            <p:nvPr/>
          </p:nvSpPr>
          <p:spPr>
            <a:xfrm flipH="1">
              <a:off x="2939797" y="4911472"/>
              <a:ext cx="45719" cy="4571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330121" y="4272650"/>
                <a:ext cx="1609222" cy="50359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𝛑</m:t>
                      </m:r>
                      <m:sSup>
                        <m:sSupPr>
                          <m:ctrlPr>
                            <a:rPr lang="el-GR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p>
                          <m:r>
                            <a:rPr lang="en-US" sz="32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2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121" y="4272650"/>
                <a:ext cx="1609222" cy="5035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7164857" y="3977921"/>
                <a:ext cx="1131464" cy="109305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𝛑</m:t>
                          </m:r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p>
                              <m:r>
                                <a:rPr lang="en-US" sz="32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3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𝟑𝟔𝟎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857" y="3977921"/>
                <a:ext cx="1131464" cy="109305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74985" y="4040470"/>
                <a:ext cx="1867154" cy="967957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en-US" sz="28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𝛑</m:t>
                          </m:r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p>
                              <m:r>
                                <a:rPr lang="en-US" sz="2800" b="1" i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𝐧</m:t>
                          </m:r>
                        </m:num>
                        <m:den>
                          <m:r>
                            <a:rPr lang="en-US" sz="28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𝟑𝟔𝟎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4985" y="4040470"/>
                <a:ext cx="1867154" cy="96795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200025" y="280035"/>
            <a:ext cx="9565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9585" y="808333"/>
            <a:ext cx="845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6251623" y="4358715"/>
            <a:ext cx="581418" cy="400110"/>
          </a:xfrm>
          <a:prstGeom prst="rightArrow">
            <a:avLst/>
          </a:prstGeom>
          <a:solidFill>
            <a:srgbClr val="FFFF00"/>
          </a:solidFill>
          <a:ln>
            <a:solidFill>
              <a:srgbClr val="385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8841328" y="4376139"/>
            <a:ext cx="546838" cy="400110"/>
          </a:xfrm>
          <a:prstGeom prst="rightArrow">
            <a:avLst/>
          </a:prstGeom>
          <a:solidFill>
            <a:srgbClr val="FFFF00"/>
          </a:solidFill>
          <a:ln>
            <a:solidFill>
              <a:srgbClr val="385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882934" y="5253394"/>
                <a:ext cx="1316736" cy="907941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FFFF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𝒍𝑹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2934" y="5253394"/>
                <a:ext cx="1316736" cy="9079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950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2" grpId="0" animBg="1"/>
      <p:bldP spid="33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00"/>
        </a:solidFill>
        <a:ln>
          <a:solidFill>
            <a:srgbClr val="385723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5765</TotalTime>
  <Words>2369</Words>
  <Application>Microsoft Office PowerPoint</Application>
  <PresentationFormat>Widescreen</PresentationFormat>
  <Paragraphs>386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Cambria</vt:lpstr>
      <vt:lpstr>Cambria Math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ĐỀ THI TUYỂN SINH LỚP 10 THPT  Năm học 2019- 2020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HONG VAN</dc:creator>
  <cp:lastModifiedBy>Tập Đào</cp:lastModifiedBy>
  <cp:revision>566</cp:revision>
  <dcterms:created xsi:type="dcterms:W3CDTF">2020-03-05T23:56:23Z</dcterms:created>
  <dcterms:modified xsi:type="dcterms:W3CDTF">2023-02-15T03:02:41Z</dcterms:modified>
</cp:coreProperties>
</file>